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00" r:id="rId3"/>
    <p:sldId id="402" r:id="rId4"/>
    <p:sldId id="40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50" r:id="rId68"/>
    <p:sldId id="422" r:id="rId69"/>
    <p:sldId id="423" r:id="rId70"/>
    <p:sldId id="424" r:id="rId71"/>
    <p:sldId id="425" r:id="rId72"/>
    <p:sldId id="426" r:id="rId73"/>
    <p:sldId id="451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52" r:id="rId84"/>
    <p:sldId id="438" r:id="rId85"/>
    <p:sldId id="453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304" r:id="rId97"/>
    <p:sldId id="305" r:id="rId98"/>
    <p:sldId id="306" r:id="rId99"/>
    <p:sldId id="454" r:id="rId100"/>
    <p:sldId id="458" r:id="rId101"/>
    <p:sldId id="459" r:id="rId102"/>
    <p:sldId id="460" r:id="rId103"/>
    <p:sldId id="45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78"/>
    <p:restoredTop sz="95921"/>
  </p:normalViewPr>
  <p:slideViewPr>
    <p:cSldViewPr snapToGrid="0">
      <p:cViewPr varScale="1">
        <p:scale>
          <a:sx n="104" d="100"/>
          <a:sy n="104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DBF-C8D4-7F6F-0840-B8AFBF5D8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AD0A9-8E64-5EEF-00C6-2220E269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9AB58-83F7-D244-2B14-D3B57EC8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ACCA-51CA-05E1-3E73-C1F7E531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3BEF-A055-07EE-053B-40E2A843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68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4041-A18B-1EBA-E39B-2DADD80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7FACE-D8DF-7B52-1E4B-504F8190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BBCC8-2FBF-B305-9690-8C7EAAB9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07577-4AD6-D106-E9F4-E53C0819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7BB6-E1DF-D8D1-466A-06E0E201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58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211FF-0002-611C-BFCC-08C2AA8B3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D735B-D546-1D2B-F2FA-7DA23D138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21062-2249-5B7A-48CE-2D27D302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900EA-CF90-FA83-8CD1-841195D7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EBAC-A0D4-AD5E-3F03-FA581C7D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87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858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3228" y="1698542"/>
            <a:ext cx="4650739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en-ID" b="1" spc="93"/>
              <a:t>SISTEM</a:t>
            </a:r>
            <a:r>
              <a:rPr lang="en-ID" b="1" spc="-120"/>
              <a:t> </a:t>
            </a:r>
            <a:r>
              <a:rPr lang="en-ID" b="1" spc="67"/>
              <a:t>INTERAKSI </a:t>
            </a:r>
            <a:r>
              <a:rPr lang="en-ID" b="1" spc="107"/>
              <a:t> </a:t>
            </a:r>
            <a:r>
              <a:rPr lang="en-ID" b="1" spc="-507">
                <a:solidFill>
                  <a:srgbClr val="FFD966"/>
                </a:solidFill>
              </a:rPr>
              <a:t>|</a:t>
            </a:r>
            <a:r>
              <a:rPr lang="en-ID" b="1" spc="660">
                <a:solidFill>
                  <a:srgbClr val="FFD966"/>
                </a:solidFill>
              </a:rPr>
              <a:t> </a:t>
            </a:r>
            <a:r>
              <a:rPr lang="en-ID" spc="127"/>
              <a:t>FAKULTAS</a:t>
            </a:r>
            <a:r>
              <a:rPr lang="en-ID" spc="-100"/>
              <a:t> </a:t>
            </a:r>
            <a:r>
              <a:rPr lang="en-ID" spc="127"/>
              <a:t>ILMU</a:t>
            </a:r>
            <a:r>
              <a:rPr lang="en-ID" spc="-100"/>
              <a:t> </a:t>
            </a:r>
            <a:r>
              <a:rPr lang="en-ID" spc="127"/>
              <a:t>KOMPUTER</a:t>
            </a:r>
            <a:endParaRPr lang="en-ID" spc="12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640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4987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" y="0"/>
            <a:ext cx="10421620" cy="6858000"/>
          </a:xfrm>
          <a:custGeom>
            <a:avLst/>
            <a:gdLst/>
            <a:ahLst/>
            <a:cxnLst/>
            <a:rect l="l" t="t" r="r" b="b"/>
            <a:pathLst>
              <a:path w="7816215" h="5143500">
                <a:moveTo>
                  <a:pt x="7815960" y="0"/>
                </a:moveTo>
                <a:lnTo>
                  <a:pt x="0" y="0"/>
                </a:lnTo>
                <a:lnTo>
                  <a:pt x="0" y="5143500"/>
                </a:lnTo>
                <a:lnTo>
                  <a:pt x="7815960" y="5143500"/>
                </a:lnTo>
                <a:lnTo>
                  <a:pt x="7815960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6889" y="1468709"/>
            <a:ext cx="847513" cy="1772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67"/>
              <a:t> </a:t>
            </a:r>
            <a:r>
              <a:rPr lang="en-ID"/>
              <a:t>ILMU</a:t>
            </a:r>
            <a:r>
              <a:rPr lang="en-ID" spc="-47"/>
              <a:t> </a:t>
            </a:r>
            <a:r>
              <a:rPr lang="en-ID"/>
              <a:t>KOMPUTER</a:t>
            </a:r>
            <a:endParaRPr lang="en-ID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16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1587-8047-B22E-0B15-916246BF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5AFC-45EC-A84E-8D05-046DF443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49CD7-F67E-821C-EA89-26DD4F61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234B6-5FC6-11ED-CE10-81E7996F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B17A-4CE9-3C78-2AD0-53ADF59A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75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9945-7317-2980-D469-13F603F9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3B8A-24DA-12C7-0715-54F6CCE2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61E2E-0365-310A-4001-F90149FE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6EDB1-E04E-AE2B-FC29-DAF53B9A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6FB80-09A9-C2FC-4B63-946617EC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93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66CF-C28A-7391-FC20-BF0AC5A0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87A72-4DFD-A851-77CF-5513E7E49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F715A-5F9C-83A4-F0CB-04BD21376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67BD4-7439-84FB-45CF-94B3C038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46334-675A-12FA-4B21-673B34A5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E1133-A694-9EE0-16FD-DB5FE508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51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659D-C460-10FA-C8B7-E28699D9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75295-33FE-1CAA-F2C2-1A353881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93D96-7C7F-6380-EDCA-FBB6558E3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9A83A-3D58-F044-B74C-F3EAE245B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96079-3596-2368-7955-26CAEB675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D6E3B-27E3-6447-BD13-96F08E6E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99B3F-9981-BF03-D905-982C5987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3EF5C-F89A-DC51-5261-A3F24B3E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40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87F5-7C38-C3B8-5438-359CC80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5A71A-586C-0AB6-FBBD-3A216A3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8CF85-266C-8EBA-56BB-EEFE88E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7D4A3-A0AD-107A-EC0D-130218BA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33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D0BD6-550A-3E01-4553-542151DF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A3464-4E48-7F1D-F73F-82A23539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99F5-9BF9-EAE9-FB6C-794C8093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09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7BD6-E199-1C6B-A0C7-008E096B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C88BB-23F4-B6B9-CDF1-4FCC47C9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8F16F-6E9E-468C-85D5-9F7B0AA82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218C1-A3A3-3B7A-E9ED-4A064E41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2D11D-443A-A75D-44CA-1AD4D18A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BFC46-B72A-44E6-F498-E7323BF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102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02EE-FBC5-9D75-B5B4-C8B87965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689A1-462B-1806-90E2-C70F072C2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47D31-101E-A86B-87B1-7F4A189BE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4C20-1E83-821D-20CC-EA254679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455FD-75F8-86E9-27DE-0F43BD3F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CE5A-40A3-FEC4-3AC1-FE5061D4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68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FC238-96B2-799D-A6A0-A02121D9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A980-4898-E71E-A95B-DBE2AD062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D860D-768F-C914-7D39-7EB8E8E6B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7D2C9-6487-AE4F-9401-49510754A4C2}" type="datetimeFigureOut">
              <a:rPr lang="en-AU" smtClean="0"/>
              <a:t>25/9/2023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E1135-7CEB-FA5D-2597-9B756DB0A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5C671-FC97-E9D2-F15C-28705B130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CFA69-565F-5C42-AC48-4BC4795AD0A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CAE54585-0D30-4A73-C209-F14AB4ADD314}"/>
              </a:ext>
            </a:extLst>
          </p:cNvPr>
          <p:cNvGrpSpPr/>
          <p:nvPr userDrawn="1"/>
        </p:nvGrpSpPr>
        <p:grpSpPr>
          <a:xfrm>
            <a:off x="0" y="6176963"/>
            <a:ext cx="12192000" cy="681037"/>
            <a:chOff x="0" y="4634483"/>
            <a:chExt cx="9144000" cy="50927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41763FDF-8709-6BB8-1C97-2AF4D0B77AA5}"/>
                </a:ext>
              </a:extLst>
            </p:cNvPr>
            <p:cNvSpPr/>
            <p:nvPr/>
          </p:nvSpPr>
          <p:spPr>
            <a:xfrm>
              <a:off x="0" y="4639055"/>
              <a:ext cx="4615180" cy="504825"/>
            </a:xfrm>
            <a:custGeom>
              <a:avLst/>
              <a:gdLst/>
              <a:ahLst/>
              <a:cxnLst/>
              <a:rect l="l" t="t" r="r" b="b"/>
              <a:pathLst>
                <a:path w="4615180" h="504825">
                  <a:moveTo>
                    <a:pt x="0" y="504443"/>
                  </a:moveTo>
                  <a:lnTo>
                    <a:pt x="4614672" y="504443"/>
                  </a:lnTo>
                  <a:lnTo>
                    <a:pt x="4614672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16CE81E4-6A5D-97D3-DE94-057332E199F8}"/>
                </a:ext>
              </a:extLst>
            </p:cNvPr>
            <p:cNvSpPr/>
            <p:nvPr/>
          </p:nvSpPr>
          <p:spPr>
            <a:xfrm>
              <a:off x="4614671" y="4634483"/>
              <a:ext cx="4529455" cy="504825"/>
            </a:xfrm>
            <a:custGeom>
              <a:avLst/>
              <a:gdLst/>
              <a:ahLst/>
              <a:cxnLst/>
              <a:rect l="l" t="t" r="r" b="b"/>
              <a:pathLst>
                <a:path w="4529455" h="504825">
                  <a:moveTo>
                    <a:pt x="0" y="504443"/>
                  </a:moveTo>
                  <a:lnTo>
                    <a:pt x="4529328" y="504443"/>
                  </a:lnTo>
                  <a:lnTo>
                    <a:pt x="4529328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4">
            <a:extLst>
              <a:ext uri="{FF2B5EF4-FFF2-40B4-BE49-F238E27FC236}">
                <a16:creationId xmlns:a16="http://schemas.microsoft.com/office/drawing/2014/main" id="{D472C588-AE47-F5F6-8209-64F99AD08DAE}"/>
              </a:ext>
            </a:extLst>
          </p:cNvPr>
          <p:cNvSpPr txBox="1">
            <a:spLocks/>
          </p:cNvSpPr>
          <p:nvPr userDrawn="1"/>
        </p:nvSpPr>
        <p:spPr>
          <a:xfrm>
            <a:off x="170921" y="6366458"/>
            <a:ext cx="5524774" cy="280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5"/>
              </a:spcBef>
            </a:pPr>
            <a:r>
              <a:rPr lang="en-US" b="1" spc="70">
                <a:solidFill>
                  <a:schemeClr val="bg1"/>
                </a:solidFill>
                <a:latin typeface="Trebuchet MS"/>
                <a:cs typeface="Trebuchet MS"/>
              </a:rPr>
              <a:t>HCI</a:t>
            </a:r>
            <a:r>
              <a:rPr lang="en-US" b="1" spc="-380">
                <a:solidFill>
                  <a:schemeClr val="bg1"/>
                </a:solidFill>
                <a:latin typeface="Trebuchet MS"/>
                <a:cs typeface="Trebuchet MS"/>
              </a:rPr>
              <a:t>|</a:t>
            </a:r>
            <a:r>
              <a:rPr lang="en-US" b="1" spc="49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pc="95">
                <a:solidFill>
                  <a:schemeClr val="bg1"/>
                </a:solidFill>
              </a:rPr>
              <a:t>Computer Science Department – BINUS</a:t>
            </a:r>
            <a:endParaRPr lang="en-US" spc="9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3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NVMv3ULv6u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redesign.org/wp-content/uploads/2019/02/Design-Sprint-Methods-002.pdf" TargetMode="External"/><Relationship Id="rId2" Type="http://schemas.openxmlformats.org/officeDocument/2006/relationships/hyperlink" Target="https://medium.com/dermot-holmes/activity-centred-design-dd28ed1eec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egg.com/homework-help/questions-and-answers/assignment-2-html-form-table-individual-assignment-purpose-assignment-focus-creating-diffe-q109317880" TargetMode="External"/><Relationship Id="rId5" Type="http://schemas.openxmlformats.org/officeDocument/2006/relationships/hyperlink" Target="https://www.programiz.com/html/table" TargetMode="External"/><Relationship Id="rId4" Type="http://schemas.openxmlformats.org/officeDocument/2006/relationships/hyperlink" Target="https://www.programiz.com/html/for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rmot-holmes/activity-centred-design-dd28ed1eec5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rmot-holmes/activity-centred-design-dd28ed1eec59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rmot-holmes/activity-centred-design-dd28ed1eec59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dermot-holmes/activity-centred-design-dd28ed1eec5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medium.com/dermot-holmes/activity-centred-design-dd28ed1eec5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sredesign.org/wp-content/uploads/2019/02/Design-Sprint-Methods-002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hsredesign.org/wp-content/uploads/2019/02/Design-Sprint-Methods-002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hsredesign.org/wp-content/uploads/2019/02/Design-Sprint-Methods-002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kew.com/ff/entry.asp?1950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kew.com/ff/entry.asp?1950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153573" cy="6858000"/>
          </a:xfrm>
          <a:custGeom>
            <a:avLst/>
            <a:gdLst/>
            <a:ahLst/>
            <a:cxnLst/>
            <a:rect l="l" t="t" r="r" b="b"/>
            <a:pathLst>
              <a:path w="4615180" h="5143500">
                <a:moveTo>
                  <a:pt x="0" y="5143500"/>
                </a:moveTo>
                <a:lnTo>
                  <a:pt x="4614672" y="5143500"/>
                </a:lnTo>
                <a:lnTo>
                  <a:pt x="4614672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153574" y="5080"/>
            <a:ext cx="6039273" cy="6847840"/>
          </a:xfrm>
          <a:custGeom>
            <a:avLst/>
            <a:gdLst/>
            <a:ahLst/>
            <a:cxnLst/>
            <a:rect l="l" t="t" r="r" b="b"/>
            <a:pathLst>
              <a:path w="4529455" h="5135880">
                <a:moveTo>
                  <a:pt x="4529328" y="0"/>
                </a:moveTo>
                <a:lnTo>
                  <a:pt x="0" y="0"/>
                </a:lnTo>
                <a:lnTo>
                  <a:pt x="0" y="5135878"/>
                </a:lnTo>
                <a:lnTo>
                  <a:pt x="4529328" y="5135878"/>
                </a:lnTo>
                <a:lnTo>
                  <a:pt x="4529328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359" y="2066266"/>
            <a:ext cx="11304093" cy="231510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AU" sz="3733" dirty="0">
                <a:solidFill>
                  <a:schemeClr val="bg1"/>
                </a:solidFill>
              </a:rPr>
              <a:t>Session 3: (Social and Emotional Interaction)</a:t>
            </a:r>
            <a:br>
              <a:rPr lang="en-US" sz="9600" spc="-545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8000" spc="-545" dirty="0">
                <a:solidFill>
                  <a:srgbClr val="FFFFFF"/>
                </a:solidFill>
                <a:latin typeface="Trebuchet MS"/>
                <a:cs typeface="Trebuchet MS"/>
              </a:rPr>
              <a:t>Interaction Design Process</a:t>
            </a:r>
            <a:br>
              <a:rPr lang="en-US" sz="9600" spc="-545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&amp;  C o g n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t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v e   P r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n c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p l e s  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n   I n t e r a c t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o n  D e s </a:t>
            </a:r>
            <a:r>
              <a:rPr lang="en-US" sz="3200" spc="-54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US" sz="3200" spc="-545" dirty="0">
                <a:solidFill>
                  <a:srgbClr val="FFFFFF"/>
                </a:solidFill>
                <a:latin typeface="Trebuchet MS"/>
                <a:cs typeface="Trebuchet MS"/>
              </a:rPr>
              <a:t> g n</a:t>
            </a:r>
            <a:endParaRPr sz="96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00027" y="4848557"/>
            <a:ext cx="4876800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226901" algn="ctr">
              <a:spcBef>
                <a:spcPts val="133"/>
              </a:spcBef>
            </a:pPr>
            <a:r>
              <a:rPr lang="en-US" sz="24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:  </a:t>
            </a:r>
            <a:endParaRPr lang="en-US" sz="2400" spc="-24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6933" marR="6773" indent="226901" algn="ctr">
              <a:spcBef>
                <a:spcPts val="133"/>
              </a:spcBef>
            </a:pPr>
            <a:r>
              <a:rPr lang="en-US" sz="2400" spc="-133" dirty="0">
                <a:solidFill>
                  <a:srgbClr val="FFFFFF"/>
                </a:solidFill>
                <a:latin typeface="Lucida Sans Unicode"/>
                <a:cs typeface="Lucida Sans Unicode"/>
              </a:rPr>
              <a:t>Ida Bagus Kerthyayana Manuaba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62B9AE58-4C50-29CB-0700-36562AD711E0}"/>
              </a:ext>
            </a:extLst>
          </p:cNvPr>
          <p:cNvSpPr txBox="1">
            <a:spLocks/>
          </p:cNvSpPr>
          <p:nvPr/>
        </p:nvSpPr>
        <p:spPr>
          <a:xfrm>
            <a:off x="3600707" y="6199136"/>
            <a:ext cx="5486400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 dirty="0">
                <a:solidFill>
                  <a:schemeClr val="bg1"/>
                </a:solidFill>
              </a:rPr>
              <a:t>COMP6800001 - HCI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793" y="2072640"/>
            <a:ext cx="2422313" cy="2131907"/>
          </a:xfrm>
          <a:custGeom>
            <a:avLst/>
            <a:gdLst/>
            <a:ahLst/>
            <a:cxnLst/>
            <a:rect l="l" t="t" r="r" b="b"/>
            <a:pathLst>
              <a:path w="1816735" h="1598930">
                <a:moveTo>
                  <a:pt x="1332738" y="0"/>
                </a:moveTo>
                <a:lnTo>
                  <a:pt x="0" y="0"/>
                </a:lnTo>
                <a:lnTo>
                  <a:pt x="0" y="1598676"/>
                </a:lnTo>
                <a:lnTo>
                  <a:pt x="1332738" y="1598676"/>
                </a:lnTo>
                <a:lnTo>
                  <a:pt x="1816608" y="799338"/>
                </a:lnTo>
                <a:lnTo>
                  <a:pt x="1332738" y="0"/>
                </a:lnTo>
                <a:close/>
              </a:path>
            </a:pathLst>
          </a:custGeom>
          <a:solidFill>
            <a:srgbClr val="FFD966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61969" y="977393"/>
            <a:ext cx="3997113" cy="134620"/>
          </a:xfrm>
          <a:custGeom>
            <a:avLst/>
            <a:gdLst/>
            <a:ahLst/>
            <a:cxnLst/>
            <a:rect l="l" t="t" r="r" b="b"/>
            <a:pathLst>
              <a:path w="2997835" h="100965">
                <a:moveTo>
                  <a:pt x="2997707" y="0"/>
                </a:moveTo>
                <a:lnTo>
                  <a:pt x="0" y="0"/>
                </a:lnTo>
                <a:lnTo>
                  <a:pt x="0" y="100584"/>
                </a:lnTo>
                <a:lnTo>
                  <a:pt x="2997707" y="100584"/>
                </a:lnTo>
                <a:lnTo>
                  <a:pt x="299770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27914" y="463326"/>
            <a:ext cx="37380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67" dirty="0"/>
              <a:t>MAIN ACTIVITIES</a:t>
            </a:r>
            <a:endParaRPr spc="-373" dirty="0"/>
          </a:p>
        </p:txBody>
      </p:sp>
      <p:grpSp>
        <p:nvGrpSpPr>
          <p:cNvPr id="8" name="object 8"/>
          <p:cNvGrpSpPr/>
          <p:nvPr/>
        </p:nvGrpSpPr>
        <p:grpSpPr>
          <a:xfrm>
            <a:off x="3625088" y="2056384"/>
            <a:ext cx="7008707" cy="2131907"/>
            <a:chOff x="2718816" y="1542288"/>
            <a:chExt cx="5256530" cy="1598930"/>
          </a:xfrm>
        </p:grpSpPr>
        <p:sp>
          <p:nvSpPr>
            <p:cNvPr id="9" name="object 9"/>
            <p:cNvSpPr/>
            <p:nvPr/>
          </p:nvSpPr>
          <p:spPr>
            <a:xfrm>
              <a:off x="2718816" y="1542288"/>
              <a:ext cx="1850389" cy="1598930"/>
            </a:xfrm>
            <a:custGeom>
              <a:avLst/>
              <a:gdLst/>
              <a:ahLst/>
              <a:cxnLst/>
              <a:rect l="l" t="t" r="r" b="b"/>
              <a:pathLst>
                <a:path w="1850389" h="1598930">
                  <a:moveTo>
                    <a:pt x="1334008" y="0"/>
                  </a:moveTo>
                  <a:lnTo>
                    <a:pt x="0" y="0"/>
                  </a:lnTo>
                  <a:lnTo>
                    <a:pt x="516127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5" y="799338"/>
                  </a:lnTo>
                  <a:lnTo>
                    <a:pt x="1334008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1124" y="1542287"/>
              <a:ext cx="3554095" cy="1598930"/>
            </a:xfrm>
            <a:custGeom>
              <a:avLst/>
              <a:gdLst/>
              <a:ahLst/>
              <a:cxnLst/>
              <a:rect l="l" t="t" r="r" b="b"/>
              <a:pathLst>
                <a:path w="3554095" h="1598930">
                  <a:moveTo>
                    <a:pt x="1850136" y="799338"/>
                  </a:moveTo>
                  <a:lnTo>
                    <a:pt x="1334008" y="0"/>
                  </a:lnTo>
                  <a:lnTo>
                    <a:pt x="0" y="0"/>
                  </a:lnTo>
                  <a:lnTo>
                    <a:pt x="516128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6" y="799338"/>
                  </a:lnTo>
                  <a:close/>
                </a:path>
                <a:path w="3554095" h="1598930">
                  <a:moveTo>
                    <a:pt x="3553968" y="799338"/>
                  </a:moveTo>
                  <a:lnTo>
                    <a:pt x="3037840" y="0"/>
                  </a:lnTo>
                  <a:lnTo>
                    <a:pt x="1703832" y="0"/>
                  </a:lnTo>
                  <a:lnTo>
                    <a:pt x="2219947" y="799338"/>
                  </a:lnTo>
                  <a:lnTo>
                    <a:pt x="1703832" y="1598676"/>
                  </a:lnTo>
                  <a:lnTo>
                    <a:pt x="3037840" y="1598676"/>
                  </a:lnTo>
                  <a:lnTo>
                    <a:pt x="3553968" y="799338"/>
                  </a:lnTo>
                  <a:close/>
                </a:path>
              </a:pathLst>
            </a:custGeom>
            <a:solidFill>
              <a:srgbClr val="FFD96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16572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3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2280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4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9392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9834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24736" y="2416047"/>
            <a:ext cx="1310640" cy="1544320"/>
            <a:chOff x="1368552" y="1812035"/>
            <a:chExt cx="982980" cy="11582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2077211"/>
              <a:ext cx="894588" cy="8930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2" y="1812035"/>
              <a:ext cx="813816" cy="81381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0401" y="2631439"/>
            <a:ext cx="1085087" cy="10871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82061" y="4263306"/>
            <a:ext cx="1875829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DESIGNING ALTERNATIVE DESIGNS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4887" y="4277530"/>
            <a:ext cx="1875829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DETERMINING NEEDS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46131-EA3D-6D41-2D1C-0A638524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AU" sz="5400"/>
              <a:t>Assignment 2: </a:t>
            </a:r>
            <a:r>
              <a:rPr lang="en-ID" sz="5400">
                <a:effectLst/>
                <a:latin typeface="Helvetica" pitchFamily="2" charset="0"/>
              </a:rPr>
              <a:t>Requirements</a:t>
            </a:r>
            <a:endParaRPr lang="en-AU" sz="5400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9AD6ACE1-0772-61CC-A4A4-25D300FA1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2" r="230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0737-05A8-442B-A9B8-404E4CCC6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D" sz="120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﻿﻿Create </a:t>
            </a:r>
            <a:r>
              <a:rPr lang="en-ID" sz="1200">
                <a:latin typeface="Helvetica" pitchFamily="2" charset="0"/>
              </a:rPr>
              <a:t>index</a:t>
            </a:r>
            <a:r>
              <a:rPr lang="en-ID" sz="1200">
                <a:effectLst/>
                <a:latin typeface="Helvetica" pitchFamily="2" charset="0"/>
              </a:rPr>
              <a:t>.html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﻿﻿Write all HTML code in html file and save it into your </a:t>
            </a:r>
            <a:r>
              <a:rPr lang="en-ID" sz="1200" b="1">
                <a:effectLst/>
                <a:latin typeface="Helvetica" pitchFamily="2" charset="0"/>
              </a:rPr>
              <a:t>NEW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﻿﻿In html file create a form and under the form, you need to create a table with </a:t>
            </a:r>
            <a:r>
              <a:rPr lang="en-ID" sz="1200" i="1">
                <a:effectLst/>
                <a:latin typeface="Helvetica" pitchFamily="2" charset="0"/>
              </a:rPr>
              <a:t>fieldset</a:t>
            </a:r>
            <a:r>
              <a:rPr lang="en-ID" sz="1200">
                <a:effectLst/>
                <a:latin typeface="Helvetica" pitchFamily="2" charset="0"/>
              </a:rPr>
              <a:t>, </a:t>
            </a:r>
            <a:r>
              <a:rPr lang="en-ID" sz="1200" i="1">
                <a:effectLst/>
                <a:latin typeface="Helvetica" pitchFamily="2" charset="0"/>
              </a:rPr>
              <a:t>colspan</a:t>
            </a:r>
            <a:r>
              <a:rPr lang="en-ID" sz="1200">
                <a:effectLst/>
                <a:latin typeface="Helvetica" pitchFamily="2" charset="0"/>
              </a:rPr>
              <a:t> and </a:t>
            </a:r>
            <a:r>
              <a:rPr lang="en-ID" sz="1200" i="1">
                <a:effectLst/>
                <a:latin typeface="Helvetica" pitchFamily="2" charset="0"/>
              </a:rPr>
              <a:t>rowspan</a:t>
            </a:r>
            <a:r>
              <a:rPr lang="en-ID" sz="1200">
                <a:effectLst/>
                <a:latin typeface="Helvetica" pitchFamily="2" charset="0"/>
              </a:rPr>
              <a:t>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﻿﻿Set the title of the webpage ”HCI ASSIGNMENT-02".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﻿﻿Set the background image of the web page (select any nice background image).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﻿﻿Set the top heading for the title and put it on the centre.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Be creative and add any necessary information required for your 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﻿﻿Re-arrange the form page according to the table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200">
                <a:effectLst/>
                <a:latin typeface="Helvetica" pitchFamily="2" charset="0"/>
              </a:rPr>
              <a:t>﻿﻿The page must contain a radio button, checkboxes, and a date with a calendar option.</a:t>
            </a:r>
          </a:p>
          <a:p>
            <a:endParaRPr lang="en-AU" sz="1200"/>
          </a:p>
        </p:txBody>
      </p:sp>
    </p:spTree>
    <p:extLst>
      <p:ext uri="{BB962C8B-B14F-4D97-AF65-F5344CB8AC3E}">
        <p14:creationId xmlns:p14="http://schemas.microsoft.com/office/powerpoint/2010/main" val="9130507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8C68-3C4B-8583-EDC6-C445AFA6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Assignment 2: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2050" name="Picture 2" descr="student submitted image, transcription available below">
            <a:extLst>
              <a:ext uri="{FF2B5EF4-FFF2-40B4-BE49-F238E27FC236}">
                <a16:creationId xmlns:a16="http://schemas.microsoft.com/office/drawing/2014/main" id="{9955E91A-E7A9-7B48-8023-FF09CBB8D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0460" y="643466"/>
            <a:ext cx="4914412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3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8EE95-D282-6C09-0A7A-10B12CDB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AU" dirty="0"/>
              <a:t>Assignment 2: Submit Instruction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405D-EA1B-C274-C03C-0D7EB168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AU" sz="2200"/>
              <a:t>Please save your work to your GitHub repository, create a live link, and make sure it can be accessed anywhere, then submit the links (both repo and live links) through this form: </a:t>
            </a:r>
            <a:r>
              <a:rPr lang="en-AU" sz="2200">
                <a:hlinkClick r:id="rId2"/>
              </a:rPr>
              <a:t>https://forms.office.com/r/NVMv3ULv6u</a:t>
            </a:r>
            <a:endParaRPr lang="en-AU" sz="2200"/>
          </a:p>
          <a:p>
            <a:r>
              <a:rPr lang="en-AU" sz="2200"/>
              <a:t>Due Date: </a:t>
            </a:r>
            <a:r>
              <a:rPr lang="en-AU" sz="2200">
                <a:highlight>
                  <a:srgbClr val="FFFF00"/>
                </a:highlight>
              </a:rPr>
              <a:t>Tomorrow, before 9 PM</a:t>
            </a:r>
          </a:p>
          <a:p>
            <a:endParaRPr lang="en-AU" sz="2200"/>
          </a:p>
        </p:txBody>
      </p:sp>
    </p:spTree>
    <p:extLst>
      <p:ext uri="{BB962C8B-B14F-4D97-AF65-F5344CB8AC3E}">
        <p14:creationId xmlns:p14="http://schemas.microsoft.com/office/powerpoint/2010/main" val="917155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783C6-DDA5-29A0-50EB-98358F43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AU" sz="4000"/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38F40-3B67-C705-5BA9-E9109E7B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AU" sz="2200">
                <a:hlinkClick r:id="rId2"/>
              </a:rPr>
              <a:t>https://medium.com/dermot-holmes/activity-centred-design-dd28ed1eec59</a:t>
            </a:r>
            <a:endParaRPr lang="en-AU" sz="2200"/>
          </a:p>
          <a:p>
            <a:r>
              <a:rPr lang="en-AU" sz="2200">
                <a:hlinkClick r:id="rId3"/>
              </a:rPr>
              <a:t>https://www.hsredesign.org/wp-content/uploads/2019/02/Design-Sprint-Methods-002.pdf</a:t>
            </a:r>
            <a:endParaRPr lang="en-AU" sz="2200"/>
          </a:p>
          <a:p>
            <a:r>
              <a:rPr lang="en-AU" sz="2200">
                <a:hlinkClick r:id="rId4"/>
              </a:rPr>
              <a:t>https://www.programiz.com/html/form</a:t>
            </a:r>
            <a:endParaRPr lang="en-AU" sz="2200"/>
          </a:p>
          <a:p>
            <a:r>
              <a:rPr lang="en-AU" sz="2200">
                <a:hlinkClick r:id="rId5"/>
              </a:rPr>
              <a:t>https://www.programiz.com/html/table</a:t>
            </a:r>
            <a:endParaRPr lang="en-AU" sz="2200"/>
          </a:p>
          <a:p>
            <a:r>
              <a:rPr lang="en-AU" sz="2200">
                <a:hlinkClick r:id="rId6"/>
              </a:rPr>
              <a:t>https://www.chegg.com/homework-help/questions-and-answers/assignment-2-html-form-table-individual-assignment-purpose-assignment-focus-creating-diffe-q109317880</a:t>
            </a:r>
            <a:endParaRPr lang="en-AU" sz="2200"/>
          </a:p>
          <a:p>
            <a:endParaRPr lang="en-AU" sz="2200"/>
          </a:p>
          <a:p>
            <a:endParaRPr lang="en-AU" sz="2200"/>
          </a:p>
          <a:p>
            <a:endParaRPr lang="en-AU" sz="2200"/>
          </a:p>
          <a:p>
            <a:endParaRPr lang="en-AU" sz="2200"/>
          </a:p>
        </p:txBody>
      </p:sp>
    </p:spTree>
    <p:extLst>
      <p:ext uri="{BB962C8B-B14F-4D97-AF65-F5344CB8AC3E}">
        <p14:creationId xmlns:p14="http://schemas.microsoft.com/office/powerpoint/2010/main" val="45420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793" y="2072640"/>
            <a:ext cx="2422313" cy="2131907"/>
          </a:xfrm>
          <a:custGeom>
            <a:avLst/>
            <a:gdLst/>
            <a:ahLst/>
            <a:cxnLst/>
            <a:rect l="l" t="t" r="r" b="b"/>
            <a:pathLst>
              <a:path w="1816735" h="1598930">
                <a:moveTo>
                  <a:pt x="1332738" y="0"/>
                </a:moveTo>
                <a:lnTo>
                  <a:pt x="0" y="0"/>
                </a:lnTo>
                <a:lnTo>
                  <a:pt x="0" y="1598676"/>
                </a:lnTo>
                <a:lnTo>
                  <a:pt x="1332738" y="1598676"/>
                </a:lnTo>
                <a:lnTo>
                  <a:pt x="1816608" y="799338"/>
                </a:lnTo>
                <a:lnTo>
                  <a:pt x="1332738" y="0"/>
                </a:lnTo>
                <a:close/>
              </a:path>
            </a:pathLst>
          </a:custGeom>
          <a:solidFill>
            <a:srgbClr val="FFD966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61969" y="977393"/>
            <a:ext cx="3997113" cy="134620"/>
          </a:xfrm>
          <a:custGeom>
            <a:avLst/>
            <a:gdLst/>
            <a:ahLst/>
            <a:cxnLst/>
            <a:rect l="l" t="t" r="r" b="b"/>
            <a:pathLst>
              <a:path w="2997835" h="100965">
                <a:moveTo>
                  <a:pt x="2997707" y="0"/>
                </a:moveTo>
                <a:lnTo>
                  <a:pt x="0" y="0"/>
                </a:lnTo>
                <a:lnTo>
                  <a:pt x="0" y="100584"/>
                </a:lnTo>
                <a:lnTo>
                  <a:pt x="2997707" y="100584"/>
                </a:lnTo>
                <a:lnTo>
                  <a:pt x="299770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27914" y="463326"/>
            <a:ext cx="37380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67" dirty="0"/>
              <a:t>MAIN ACTIVITIES</a:t>
            </a:r>
            <a:endParaRPr spc="-373" dirty="0"/>
          </a:p>
        </p:txBody>
      </p:sp>
      <p:grpSp>
        <p:nvGrpSpPr>
          <p:cNvPr id="8" name="object 8"/>
          <p:cNvGrpSpPr/>
          <p:nvPr/>
        </p:nvGrpSpPr>
        <p:grpSpPr>
          <a:xfrm>
            <a:off x="3625088" y="2056384"/>
            <a:ext cx="7008707" cy="2131907"/>
            <a:chOff x="2718816" y="1542288"/>
            <a:chExt cx="5256530" cy="1598930"/>
          </a:xfrm>
        </p:grpSpPr>
        <p:sp>
          <p:nvSpPr>
            <p:cNvPr id="9" name="object 9"/>
            <p:cNvSpPr/>
            <p:nvPr/>
          </p:nvSpPr>
          <p:spPr>
            <a:xfrm>
              <a:off x="2718816" y="1542288"/>
              <a:ext cx="1850389" cy="1598930"/>
            </a:xfrm>
            <a:custGeom>
              <a:avLst/>
              <a:gdLst/>
              <a:ahLst/>
              <a:cxnLst/>
              <a:rect l="l" t="t" r="r" b="b"/>
              <a:pathLst>
                <a:path w="1850389" h="1598930">
                  <a:moveTo>
                    <a:pt x="1334008" y="0"/>
                  </a:moveTo>
                  <a:lnTo>
                    <a:pt x="0" y="0"/>
                  </a:lnTo>
                  <a:lnTo>
                    <a:pt x="516127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5" y="799338"/>
                  </a:lnTo>
                  <a:lnTo>
                    <a:pt x="1334008" y="0"/>
                  </a:lnTo>
                  <a:close/>
                </a:path>
              </a:pathLst>
            </a:custGeom>
            <a:solidFill>
              <a:srgbClr val="FFD96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1123" y="1542288"/>
              <a:ext cx="1850389" cy="1598930"/>
            </a:xfrm>
            <a:custGeom>
              <a:avLst/>
              <a:gdLst/>
              <a:ahLst/>
              <a:cxnLst/>
              <a:rect l="l" t="t" r="r" b="b"/>
              <a:pathLst>
                <a:path w="1850389" h="1598930">
                  <a:moveTo>
                    <a:pt x="1334008" y="0"/>
                  </a:moveTo>
                  <a:lnTo>
                    <a:pt x="0" y="0"/>
                  </a:lnTo>
                  <a:lnTo>
                    <a:pt x="516127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6" y="799338"/>
                  </a:lnTo>
                  <a:lnTo>
                    <a:pt x="1334008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24956" y="1542288"/>
              <a:ext cx="1850389" cy="1598930"/>
            </a:xfrm>
            <a:custGeom>
              <a:avLst/>
              <a:gdLst/>
              <a:ahLst/>
              <a:cxnLst/>
              <a:rect l="l" t="t" r="r" b="b"/>
              <a:pathLst>
                <a:path w="1850390" h="1598930">
                  <a:moveTo>
                    <a:pt x="1334008" y="0"/>
                  </a:moveTo>
                  <a:lnTo>
                    <a:pt x="0" y="0"/>
                  </a:lnTo>
                  <a:lnTo>
                    <a:pt x="516127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6" y="799338"/>
                  </a:lnTo>
                  <a:lnTo>
                    <a:pt x="1334008" y="0"/>
                  </a:lnTo>
                  <a:close/>
                </a:path>
              </a:pathLst>
            </a:custGeom>
            <a:solidFill>
              <a:srgbClr val="FFD96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52280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4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9392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9834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06971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24736" y="2416047"/>
            <a:ext cx="1310640" cy="1544320"/>
            <a:chOff x="1368552" y="1812035"/>
            <a:chExt cx="982980" cy="115824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2077211"/>
              <a:ext cx="894588" cy="8930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2" y="1812035"/>
              <a:ext cx="813816" cy="81381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470400" y="2560320"/>
            <a:ext cx="3522133" cy="1192953"/>
            <a:chOff x="3352800" y="1920239"/>
            <a:chExt cx="2641600" cy="89471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1973579"/>
              <a:ext cx="813815" cy="8153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827" y="1920239"/>
              <a:ext cx="893063" cy="89458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82061" y="4266184"/>
            <a:ext cx="1843745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DESIGNING ALTERNATIVE DESIGNS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4887" y="4277530"/>
            <a:ext cx="1843745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DETERMINING NEEDS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7768" y="4274990"/>
            <a:ext cx="14071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PROTOTYPING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793" y="2072640"/>
            <a:ext cx="2422313" cy="2131907"/>
          </a:xfrm>
          <a:custGeom>
            <a:avLst/>
            <a:gdLst/>
            <a:ahLst/>
            <a:cxnLst/>
            <a:rect l="l" t="t" r="r" b="b"/>
            <a:pathLst>
              <a:path w="1816735" h="1598930">
                <a:moveTo>
                  <a:pt x="1332738" y="0"/>
                </a:moveTo>
                <a:lnTo>
                  <a:pt x="0" y="0"/>
                </a:lnTo>
                <a:lnTo>
                  <a:pt x="0" y="1598676"/>
                </a:lnTo>
                <a:lnTo>
                  <a:pt x="1332738" y="1598676"/>
                </a:lnTo>
                <a:lnTo>
                  <a:pt x="1816608" y="799338"/>
                </a:lnTo>
                <a:lnTo>
                  <a:pt x="1332738" y="0"/>
                </a:lnTo>
                <a:close/>
              </a:path>
            </a:pathLst>
          </a:custGeom>
          <a:solidFill>
            <a:srgbClr val="FFD966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61969" y="977393"/>
            <a:ext cx="3997113" cy="134620"/>
          </a:xfrm>
          <a:custGeom>
            <a:avLst/>
            <a:gdLst/>
            <a:ahLst/>
            <a:cxnLst/>
            <a:rect l="l" t="t" r="r" b="b"/>
            <a:pathLst>
              <a:path w="2997835" h="100965">
                <a:moveTo>
                  <a:pt x="2997707" y="0"/>
                </a:moveTo>
                <a:lnTo>
                  <a:pt x="0" y="0"/>
                </a:lnTo>
                <a:lnTo>
                  <a:pt x="0" y="100584"/>
                </a:lnTo>
                <a:lnTo>
                  <a:pt x="2997707" y="100584"/>
                </a:lnTo>
                <a:lnTo>
                  <a:pt x="299770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27914" y="463326"/>
            <a:ext cx="37380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67" dirty="0"/>
              <a:t>MAIN ACTIVITIES</a:t>
            </a:r>
            <a:endParaRPr spc="-373" dirty="0"/>
          </a:p>
        </p:txBody>
      </p:sp>
      <p:grpSp>
        <p:nvGrpSpPr>
          <p:cNvPr id="8" name="object 8"/>
          <p:cNvGrpSpPr/>
          <p:nvPr/>
        </p:nvGrpSpPr>
        <p:grpSpPr>
          <a:xfrm>
            <a:off x="3625088" y="2056384"/>
            <a:ext cx="7008707" cy="2131907"/>
            <a:chOff x="2718816" y="1542288"/>
            <a:chExt cx="5256530" cy="1598930"/>
          </a:xfrm>
        </p:grpSpPr>
        <p:sp>
          <p:nvSpPr>
            <p:cNvPr id="9" name="object 9"/>
            <p:cNvSpPr/>
            <p:nvPr/>
          </p:nvSpPr>
          <p:spPr>
            <a:xfrm>
              <a:off x="2718816" y="1542287"/>
              <a:ext cx="3552825" cy="1598930"/>
            </a:xfrm>
            <a:custGeom>
              <a:avLst/>
              <a:gdLst/>
              <a:ahLst/>
              <a:cxnLst/>
              <a:rect l="l" t="t" r="r" b="b"/>
              <a:pathLst>
                <a:path w="3552825" h="1598930">
                  <a:moveTo>
                    <a:pt x="1850136" y="799338"/>
                  </a:moveTo>
                  <a:lnTo>
                    <a:pt x="1334008" y="0"/>
                  </a:lnTo>
                  <a:lnTo>
                    <a:pt x="0" y="0"/>
                  </a:lnTo>
                  <a:lnTo>
                    <a:pt x="516128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6" y="799338"/>
                  </a:lnTo>
                  <a:close/>
                </a:path>
                <a:path w="3552825" h="1598930">
                  <a:moveTo>
                    <a:pt x="3552444" y="799338"/>
                  </a:moveTo>
                  <a:lnTo>
                    <a:pt x="3036316" y="0"/>
                  </a:lnTo>
                  <a:lnTo>
                    <a:pt x="1702308" y="0"/>
                  </a:lnTo>
                  <a:lnTo>
                    <a:pt x="2218436" y="799338"/>
                  </a:lnTo>
                  <a:lnTo>
                    <a:pt x="1702308" y="1598676"/>
                  </a:lnTo>
                  <a:lnTo>
                    <a:pt x="3036316" y="1598676"/>
                  </a:lnTo>
                  <a:lnTo>
                    <a:pt x="3552444" y="799338"/>
                  </a:lnTo>
                  <a:close/>
                </a:path>
              </a:pathLst>
            </a:custGeom>
            <a:solidFill>
              <a:srgbClr val="FFD96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24956" y="1542288"/>
              <a:ext cx="1850389" cy="1598930"/>
            </a:xfrm>
            <a:custGeom>
              <a:avLst/>
              <a:gdLst/>
              <a:ahLst/>
              <a:cxnLst/>
              <a:rect l="l" t="t" r="r" b="b"/>
              <a:pathLst>
                <a:path w="1850390" h="1598930">
                  <a:moveTo>
                    <a:pt x="1334008" y="0"/>
                  </a:moveTo>
                  <a:lnTo>
                    <a:pt x="0" y="0"/>
                  </a:lnTo>
                  <a:lnTo>
                    <a:pt x="516127" y="799338"/>
                  </a:lnTo>
                  <a:lnTo>
                    <a:pt x="0" y="1598676"/>
                  </a:lnTo>
                  <a:lnTo>
                    <a:pt x="1334008" y="1598676"/>
                  </a:lnTo>
                  <a:lnTo>
                    <a:pt x="1850136" y="799338"/>
                  </a:lnTo>
                  <a:lnTo>
                    <a:pt x="1334008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29392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9834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6971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2679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24736" y="2416047"/>
            <a:ext cx="1310640" cy="1544320"/>
            <a:chOff x="1368552" y="1812035"/>
            <a:chExt cx="982980" cy="11582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2077211"/>
              <a:ext cx="894588" cy="8930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2" y="1812035"/>
              <a:ext cx="813816" cy="81381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470401" y="2560320"/>
            <a:ext cx="5683673" cy="1192953"/>
            <a:chOff x="3352800" y="1920239"/>
            <a:chExt cx="4262755" cy="89471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1973579"/>
              <a:ext cx="813815" cy="8153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827" y="1920239"/>
              <a:ext cx="893063" cy="894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1611" y="1973579"/>
              <a:ext cx="813816" cy="81534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82061" y="4266184"/>
            <a:ext cx="189738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DESIGNING ALTERNATIVE DESIGNS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4887" y="4277530"/>
            <a:ext cx="1843745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DETERMINING NEEDS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7768" y="4274990"/>
            <a:ext cx="14071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PROTOTYPING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08186" y="4283965"/>
            <a:ext cx="2467185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-33" dirty="0">
                <a:solidFill>
                  <a:srgbClr val="434343"/>
                </a:solidFill>
                <a:latin typeface="Trebuchet MS"/>
                <a:cs typeface="Trebuchet MS"/>
              </a:rPr>
              <a:t>INTERACTION DESIGN EVALUATION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0380"/>
            <a:chOff x="0" y="0"/>
            <a:chExt cx="9144000" cy="5137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374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2" y="3064344"/>
            <a:ext cx="93590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z="4800" spc="-40" dirty="0">
                <a:solidFill>
                  <a:srgbClr val="FFFFFF"/>
                </a:solidFill>
              </a:rPr>
              <a:t>COMMONLY USED METHODS</a:t>
            </a:r>
            <a:endParaRPr sz="4800" dirty="0"/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98863" y="2166112"/>
            <a:ext cx="2457027" cy="2432473"/>
            <a:chOff x="6899147" y="1624583"/>
            <a:chExt cx="1842770" cy="1824355"/>
          </a:xfrm>
        </p:grpSpPr>
        <p:sp>
          <p:nvSpPr>
            <p:cNvPr id="3" name="object 3"/>
            <p:cNvSpPr/>
            <p:nvPr/>
          </p:nvSpPr>
          <p:spPr>
            <a:xfrm>
              <a:off x="6899147" y="1624583"/>
              <a:ext cx="1842770" cy="1824355"/>
            </a:xfrm>
            <a:custGeom>
              <a:avLst/>
              <a:gdLst/>
              <a:ahLst/>
              <a:cxnLst/>
              <a:rect l="l" t="t" r="r" b="b"/>
              <a:pathLst>
                <a:path w="1842770" h="1824354">
                  <a:moveTo>
                    <a:pt x="1538477" y="0"/>
                  </a:moveTo>
                  <a:lnTo>
                    <a:pt x="304037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520189"/>
                  </a:lnTo>
                  <a:lnTo>
                    <a:pt x="3979" y="1569501"/>
                  </a:lnTo>
                  <a:lnTo>
                    <a:pt x="15502" y="1616281"/>
                  </a:lnTo>
                  <a:lnTo>
                    <a:pt x="33940" y="1659903"/>
                  </a:lnTo>
                  <a:lnTo>
                    <a:pt x="58667" y="1699741"/>
                  </a:lnTo>
                  <a:lnTo>
                    <a:pt x="89058" y="1735169"/>
                  </a:lnTo>
                  <a:lnTo>
                    <a:pt x="124486" y="1765560"/>
                  </a:lnTo>
                  <a:lnTo>
                    <a:pt x="164324" y="1790287"/>
                  </a:lnTo>
                  <a:lnTo>
                    <a:pt x="207946" y="1808725"/>
                  </a:lnTo>
                  <a:lnTo>
                    <a:pt x="254726" y="1820248"/>
                  </a:lnTo>
                  <a:lnTo>
                    <a:pt x="304037" y="1824227"/>
                  </a:lnTo>
                  <a:lnTo>
                    <a:pt x="1538477" y="1824227"/>
                  </a:lnTo>
                  <a:lnTo>
                    <a:pt x="1587789" y="1820248"/>
                  </a:lnTo>
                  <a:lnTo>
                    <a:pt x="1634569" y="1808725"/>
                  </a:lnTo>
                  <a:lnTo>
                    <a:pt x="1678191" y="1790287"/>
                  </a:lnTo>
                  <a:lnTo>
                    <a:pt x="1718029" y="1765560"/>
                  </a:lnTo>
                  <a:lnTo>
                    <a:pt x="1753457" y="1735169"/>
                  </a:lnTo>
                  <a:lnTo>
                    <a:pt x="1783848" y="1699741"/>
                  </a:lnTo>
                  <a:lnTo>
                    <a:pt x="1808575" y="1659903"/>
                  </a:lnTo>
                  <a:lnTo>
                    <a:pt x="1827013" y="1616281"/>
                  </a:lnTo>
                  <a:lnTo>
                    <a:pt x="1838536" y="1569501"/>
                  </a:lnTo>
                  <a:lnTo>
                    <a:pt x="1842516" y="1520189"/>
                  </a:lnTo>
                  <a:lnTo>
                    <a:pt x="1842516" y="304038"/>
                  </a:lnTo>
                  <a:lnTo>
                    <a:pt x="1838536" y="254726"/>
                  </a:lnTo>
                  <a:lnTo>
                    <a:pt x="1827013" y="207946"/>
                  </a:lnTo>
                  <a:lnTo>
                    <a:pt x="1808575" y="164324"/>
                  </a:lnTo>
                  <a:lnTo>
                    <a:pt x="1783848" y="124486"/>
                  </a:lnTo>
                  <a:lnTo>
                    <a:pt x="1753457" y="89058"/>
                  </a:lnTo>
                  <a:lnTo>
                    <a:pt x="1718029" y="58667"/>
                  </a:lnTo>
                  <a:lnTo>
                    <a:pt x="1678191" y="33940"/>
                  </a:lnTo>
                  <a:lnTo>
                    <a:pt x="1634569" y="15502"/>
                  </a:lnTo>
                  <a:lnTo>
                    <a:pt x="1587789" y="3979"/>
                  </a:lnTo>
                  <a:lnTo>
                    <a:pt x="153847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1483" y="1943099"/>
              <a:ext cx="819911" cy="81991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401187" y="2174349"/>
            <a:ext cx="2457027" cy="2432473"/>
            <a:chOff x="4689347" y="1624583"/>
            <a:chExt cx="1842770" cy="1824355"/>
          </a:xfrm>
        </p:grpSpPr>
        <p:sp>
          <p:nvSpPr>
            <p:cNvPr id="6" name="object 6"/>
            <p:cNvSpPr/>
            <p:nvPr/>
          </p:nvSpPr>
          <p:spPr>
            <a:xfrm>
              <a:off x="4689347" y="1624583"/>
              <a:ext cx="1842770" cy="1824355"/>
            </a:xfrm>
            <a:custGeom>
              <a:avLst/>
              <a:gdLst/>
              <a:ahLst/>
              <a:cxnLst/>
              <a:rect l="l" t="t" r="r" b="b"/>
              <a:pathLst>
                <a:path w="1842770" h="1824354">
                  <a:moveTo>
                    <a:pt x="1538477" y="0"/>
                  </a:moveTo>
                  <a:lnTo>
                    <a:pt x="304038" y="0"/>
                  </a:ln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0" y="1520189"/>
                  </a:lnTo>
                  <a:lnTo>
                    <a:pt x="3979" y="1569501"/>
                  </a:lnTo>
                  <a:lnTo>
                    <a:pt x="15502" y="1616281"/>
                  </a:lnTo>
                  <a:lnTo>
                    <a:pt x="33940" y="1659903"/>
                  </a:lnTo>
                  <a:lnTo>
                    <a:pt x="58667" y="1699741"/>
                  </a:lnTo>
                  <a:lnTo>
                    <a:pt x="89058" y="1735169"/>
                  </a:lnTo>
                  <a:lnTo>
                    <a:pt x="124486" y="1765560"/>
                  </a:lnTo>
                  <a:lnTo>
                    <a:pt x="164324" y="1790287"/>
                  </a:lnTo>
                  <a:lnTo>
                    <a:pt x="207946" y="1808725"/>
                  </a:lnTo>
                  <a:lnTo>
                    <a:pt x="254726" y="1820248"/>
                  </a:lnTo>
                  <a:lnTo>
                    <a:pt x="304038" y="1824227"/>
                  </a:lnTo>
                  <a:lnTo>
                    <a:pt x="1538477" y="1824227"/>
                  </a:lnTo>
                  <a:lnTo>
                    <a:pt x="1587789" y="1820248"/>
                  </a:lnTo>
                  <a:lnTo>
                    <a:pt x="1634569" y="1808725"/>
                  </a:lnTo>
                  <a:lnTo>
                    <a:pt x="1678191" y="1790287"/>
                  </a:lnTo>
                  <a:lnTo>
                    <a:pt x="1718029" y="1765560"/>
                  </a:lnTo>
                  <a:lnTo>
                    <a:pt x="1753457" y="1735169"/>
                  </a:lnTo>
                  <a:lnTo>
                    <a:pt x="1783848" y="1699741"/>
                  </a:lnTo>
                  <a:lnTo>
                    <a:pt x="1808575" y="1659903"/>
                  </a:lnTo>
                  <a:lnTo>
                    <a:pt x="1827013" y="1616281"/>
                  </a:lnTo>
                  <a:lnTo>
                    <a:pt x="1838536" y="1569501"/>
                  </a:lnTo>
                  <a:lnTo>
                    <a:pt x="1842516" y="1520189"/>
                  </a:lnTo>
                  <a:lnTo>
                    <a:pt x="1842516" y="304038"/>
                  </a:lnTo>
                  <a:lnTo>
                    <a:pt x="1838536" y="254726"/>
                  </a:lnTo>
                  <a:lnTo>
                    <a:pt x="1827013" y="207946"/>
                  </a:lnTo>
                  <a:lnTo>
                    <a:pt x="1808575" y="164324"/>
                  </a:lnTo>
                  <a:lnTo>
                    <a:pt x="1783848" y="124486"/>
                  </a:lnTo>
                  <a:lnTo>
                    <a:pt x="1753457" y="89058"/>
                  </a:lnTo>
                  <a:lnTo>
                    <a:pt x="1718029" y="58667"/>
                  </a:lnTo>
                  <a:lnTo>
                    <a:pt x="1678191" y="33940"/>
                  </a:lnTo>
                  <a:lnTo>
                    <a:pt x="1634569" y="15502"/>
                  </a:lnTo>
                  <a:lnTo>
                    <a:pt x="1587789" y="3979"/>
                  </a:lnTo>
                  <a:lnTo>
                    <a:pt x="153847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31" y="1752599"/>
              <a:ext cx="955548" cy="95707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61263" y="2166112"/>
            <a:ext cx="2457027" cy="2432473"/>
          </a:xfrm>
          <a:custGeom>
            <a:avLst/>
            <a:gdLst/>
            <a:ahLst/>
            <a:cxnLst/>
            <a:rect l="l" t="t" r="r" b="b"/>
            <a:pathLst>
              <a:path w="1842770" h="1824354">
                <a:moveTo>
                  <a:pt x="1538478" y="0"/>
                </a:moveTo>
                <a:lnTo>
                  <a:pt x="304038" y="0"/>
                </a:lnTo>
                <a:lnTo>
                  <a:pt x="254720" y="3979"/>
                </a:lnTo>
                <a:lnTo>
                  <a:pt x="207936" y="15502"/>
                </a:lnTo>
                <a:lnTo>
                  <a:pt x="164313" y="33940"/>
                </a:lnTo>
                <a:lnTo>
                  <a:pt x="124475" y="58667"/>
                </a:lnTo>
                <a:lnTo>
                  <a:pt x="89049" y="89058"/>
                </a:lnTo>
                <a:lnTo>
                  <a:pt x="58660" y="124486"/>
                </a:lnTo>
                <a:lnTo>
                  <a:pt x="33935" y="164324"/>
                </a:lnTo>
                <a:lnTo>
                  <a:pt x="15499" y="207946"/>
                </a:lnTo>
                <a:lnTo>
                  <a:pt x="3979" y="254726"/>
                </a:lnTo>
                <a:lnTo>
                  <a:pt x="0" y="304038"/>
                </a:lnTo>
                <a:lnTo>
                  <a:pt x="0" y="1520189"/>
                </a:lnTo>
                <a:lnTo>
                  <a:pt x="3979" y="1569501"/>
                </a:lnTo>
                <a:lnTo>
                  <a:pt x="15499" y="1616281"/>
                </a:lnTo>
                <a:lnTo>
                  <a:pt x="33935" y="1659903"/>
                </a:lnTo>
                <a:lnTo>
                  <a:pt x="58660" y="1699741"/>
                </a:lnTo>
                <a:lnTo>
                  <a:pt x="89049" y="1735169"/>
                </a:lnTo>
                <a:lnTo>
                  <a:pt x="124475" y="1765560"/>
                </a:lnTo>
                <a:lnTo>
                  <a:pt x="164313" y="1790287"/>
                </a:lnTo>
                <a:lnTo>
                  <a:pt x="207936" y="1808725"/>
                </a:lnTo>
                <a:lnTo>
                  <a:pt x="254720" y="1820248"/>
                </a:lnTo>
                <a:lnTo>
                  <a:pt x="304038" y="1824227"/>
                </a:lnTo>
                <a:lnTo>
                  <a:pt x="1538478" y="1824227"/>
                </a:lnTo>
                <a:lnTo>
                  <a:pt x="1587789" y="1820248"/>
                </a:lnTo>
                <a:lnTo>
                  <a:pt x="1634569" y="1808725"/>
                </a:lnTo>
                <a:lnTo>
                  <a:pt x="1678191" y="1790287"/>
                </a:lnTo>
                <a:lnTo>
                  <a:pt x="1718029" y="1765560"/>
                </a:lnTo>
                <a:lnTo>
                  <a:pt x="1753457" y="1735169"/>
                </a:lnTo>
                <a:lnTo>
                  <a:pt x="1783848" y="1699741"/>
                </a:lnTo>
                <a:lnTo>
                  <a:pt x="1808575" y="1659903"/>
                </a:lnTo>
                <a:lnTo>
                  <a:pt x="1827013" y="1616281"/>
                </a:lnTo>
                <a:lnTo>
                  <a:pt x="1838536" y="1569501"/>
                </a:lnTo>
                <a:lnTo>
                  <a:pt x="1842515" y="1520189"/>
                </a:lnTo>
                <a:lnTo>
                  <a:pt x="1842515" y="304038"/>
                </a:lnTo>
                <a:lnTo>
                  <a:pt x="1838536" y="254726"/>
                </a:lnTo>
                <a:lnTo>
                  <a:pt x="1827013" y="207946"/>
                </a:lnTo>
                <a:lnTo>
                  <a:pt x="1808575" y="164324"/>
                </a:lnTo>
                <a:lnTo>
                  <a:pt x="1783848" y="124486"/>
                </a:lnTo>
                <a:lnTo>
                  <a:pt x="1753457" y="89058"/>
                </a:lnTo>
                <a:lnTo>
                  <a:pt x="1718029" y="58667"/>
                </a:lnTo>
                <a:lnTo>
                  <a:pt x="1678191" y="33940"/>
                </a:lnTo>
                <a:lnTo>
                  <a:pt x="1634569" y="15502"/>
                </a:lnTo>
                <a:lnTo>
                  <a:pt x="1587789" y="3979"/>
                </a:lnTo>
                <a:lnTo>
                  <a:pt x="153847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598927" y="977393"/>
            <a:ext cx="6972300" cy="134620"/>
          </a:xfrm>
          <a:custGeom>
            <a:avLst/>
            <a:gdLst/>
            <a:ahLst/>
            <a:cxnLst/>
            <a:rect l="l" t="t" r="r" b="b"/>
            <a:pathLst>
              <a:path w="5229225" h="100965">
                <a:moveTo>
                  <a:pt x="5228844" y="0"/>
                </a:moveTo>
                <a:lnTo>
                  <a:pt x="0" y="0"/>
                </a:lnTo>
                <a:lnTo>
                  <a:pt x="0" y="100584"/>
                </a:lnTo>
                <a:lnTo>
                  <a:pt x="5228844" y="100584"/>
                </a:lnTo>
                <a:lnTo>
                  <a:pt x="522884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24328" y="463326"/>
            <a:ext cx="694351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07" dirty="0"/>
              <a:t>COMMONLY USED METHODS</a:t>
            </a:r>
            <a:endParaRPr spc="-287" dirty="0"/>
          </a:p>
        </p:txBody>
      </p:sp>
      <p:sp>
        <p:nvSpPr>
          <p:cNvPr id="15" name="object 15"/>
          <p:cNvSpPr txBox="1"/>
          <p:nvPr/>
        </p:nvSpPr>
        <p:spPr>
          <a:xfrm>
            <a:off x="916974" y="3741082"/>
            <a:ext cx="149606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User</a:t>
            </a:r>
            <a:r>
              <a:rPr sz="1867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en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red</a:t>
            </a:r>
            <a:endParaRPr sz="1867">
              <a:latin typeface="Trebuchet MS"/>
              <a:cs typeface="Trebuchet MS"/>
            </a:endParaRPr>
          </a:p>
          <a:p>
            <a:pPr marL="2540" algn="ctr">
              <a:spcBef>
                <a:spcPts val="7"/>
              </a:spcBef>
            </a:pP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Design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1343" y="3738651"/>
            <a:ext cx="14918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G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en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ius</a:t>
            </a:r>
            <a:r>
              <a:rPr sz="1867" b="1" spc="-16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13" dirty="0">
                <a:solidFill>
                  <a:srgbClr val="434343"/>
                </a:solidFill>
                <a:latin typeface="Trebuchet MS"/>
                <a:cs typeface="Trebuchet MS"/>
              </a:rPr>
              <a:t>esi</a:t>
            </a:r>
            <a:r>
              <a:rPr sz="1867" b="1" spc="-33" dirty="0">
                <a:solidFill>
                  <a:srgbClr val="434343"/>
                </a:solidFill>
                <a:latin typeface="Trebuchet MS"/>
                <a:cs typeface="Trebuchet MS"/>
              </a:rPr>
              <a:t>g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95934" y="3730075"/>
            <a:ext cx="14181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13" dirty="0">
                <a:solidFill>
                  <a:srgbClr val="434343"/>
                </a:solidFill>
                <a:latin typeface="Trebuchet MS"/>
                <a:cs typeface="Trebuchet MS"/>
              </a:rPr>
              <a:t>esi</a:t>
            </a:r>
            <a:r>
              <a:rPr sz="1867" b="1" spc="-33" dirty="0">
                <a:solidFill>
                  <a:srgbClr val="434343"/>
                </a:solidFill>
                <a:latin typeface="Trebuchet MS"/>
                <a:cs typeface="Trebuchet MS"/>
              </a:rPr>
              <a:t>g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60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p</a:t>
            </a:r>
            <a:r>
              <a:rPr sz="1867" b="1" spc="-10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int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836" y="2883518"/>
            <a:ext cx="810768" cy="80873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4895" y="3137407"/>
            <a:ext cx="564896" cy="5648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641" y="2511552"/>
            <a:ext cx="1274063" cy="1274064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2FF0D4C6-9A13-B56E-62B9-02DCBAECA7B4}"/>
              </a:ext>
            </a:extLst>
          </p:cNvPr>
          <p:cNvSpPr/>
          <p:nvPr/>
        </p:nvSpPr>
        <p:spPr>
          <a:xfrm>
            <a:off x="6336117" y="2166111"/>
            <a:ext cx="2457027" cy="2432473"/>
          </a:xfrm>
          <a:custGeom>
            <a:avLst/>
            <a:gdLst/>
            <a:ahLst/>
            <a:cxnLst/>
            <a:rect l="l" t="t" r="r" b="b"/>
            <a:pathLst>
              <a:path w="1842770" h="1824354">
                <a:moveTo>
                  <a:pt x="1538477" y="0"/>
                </a:moveTo>
                <a:lnTo>
                  <a:pt x="304038" y="0"/>
                </a:lnTo>
                <a:lnTo>
                  <a:pt x="254726" y="3979"/>
                </a:lnTo>
                <a:lnTo>
                  <a:pt x="207946" y="15502"/>
                </a:lnTo>
                <a:lnTo>
                  <a:pt x="164324" y="33940"/>
                </a:lnTo>
                <a:lnTo>
                  <a:pt x="124486" y="58667"/>
                </a:lnTo>
                <a:lnTo>
                  <a:pt x="89058" y="89058"/>
                </a:lnTo>
                <a:lnTo>
                  <a:pt x="58667" y="124486"/>
                </a:lnTo>
                <a:lnTo>
                  <a:pt x="33940" y="164324"/>
                </a:lnTo>
                <a:lnTo>
                  <a:pt x="15502" y="207946"/>
                </a:lnTo>
                <a:lnTo>
                  <a:pt x="3979" y="254726"/>
                </a:lnTo>
                <a:lnTo>
                  <a:pt x="0" y="304038"/>
                </a:lnTo>
                <a:lnTo>
                  <a:pt x="0" y="1520189"/>
                </a:lnTo>
                <a:lnTo>
                  <a:pt x="3979" y="1569501"/>
                </a:lnTo>
                <a:lnTo>
                  <a:pt x="15502" y="1616281"/>
                </a:lnTo>
                <a:lnTo>
                  <a:pt x="33940" y="1659903"/>
                </a:lnTo>
                <a:lnTo>
                  <a:pt x="58667" y="1699741"/>
                </a:lnTo>
                <a:lnTo>
                  <a:pt x="89058" y="1735169"/>
                </a:lnTo>
                <a:lnTo>
                  <a:pt x="124486" y="1765560"/>
                </a:lnTo>
                <a:lnTo>
                  <a:pt x="164324" y="1790287"/>
                </a:lnTo>
                <a:lnTo>
                  <a:pt x="207946" y="1808725"/>
                </a:lnTo>
                <a:lnTo>
                  <a:pt x="254726" y="1820248"/>
                </a:lnTo>
                <a:lnTo>
                  <a:pt x="304038" y="1824227"/>
                </a:lnTo>
                <a:lnTo>
                  <a:pt x="1538477" y="1824227"/>
                </a:lnTo>
                <a:lnTo>
                  <a:pt x="1587789" y="1820248"/>
                </a:lnTo>
                <a:lnTo>
                  <a:pt x="1634569" y="1808725"/>
                </a:lnTo>
                <a:lnTo>
                  <a:pt x="1678191" y="1790287"/>
                </a:lnTo>
                <a:lnTo>
                  <a:pt x="1718029" y="1765560"/>
                </a:lnTo>
                <a:lnTo>
                  <a:pt x="1753457" y="1735169"/>
                </a:lnTo>
                <a:lnTo>
                  <a:pt x="1783848" y="1699741"/>
                </a:lnTo>
                <a:lnTo>
                  <a:pt x="1808575" y="1659903"/>
                </a:lnTo>
                <a:lnTo>
                  <a:pt x="1827013" y="1616281"/>
                </a:lnTo>
                <a:lnTo>
                  <a:pt x="1838536" y="1569501"/>
                </a:lnTo>
                <a:lnTo>
                  <a:pt x="1842515" y="1520189"/>
                </a:lnTo>
                <a:lnTo>
                  <a:pt x="1842515" y="304038"/>
                </a:lnTo>
                <a:lnTo>
                  <a:pt x="1838536" y="254726"/>
                </a:lnTo>
                <a:lnTo>
                  <a:pt x="1827013" y="207946"/>
                </a:lnTo>
                <a:lnTo>
                  <a:pt x="1808575" y="164324"/>
                </a:lnTo>
                <a:lnTo>
                  <a:pt x="1783848" y="124486"/>
                </a:lnTo>
                <a:lnTo>
                  <a:pt x="1753457" y="89058"/>
                </a:lnTo>
                <a:lnTo>
                  <a:pt x="1718029" y="58667"/>
                </a:lnTo>
                <a:lnTo>
                  <a:pt x="1678191" y="33940"/>
                </a:lnTo>
                <a:lnTo>
                  <a:pt x="1634569" y="15502"/>
                </a:lnTo>
                <a:lnTo>
                  <a:pt x="1587789" y="3979"/>
                </a:lnTo>
                <a:lnTo>
                  <a:pt x="153847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69C91E7A-A0A3-DD80-22DA-69333F14D6D4}"/>
              </a:ext>
            </a:extLst>
          </p:cNvPr>
          <p:cNvSpPr txBox="1"/>
          <p:nvPr/>
        </p:nvSpPr>
        <p:spPr>
          <a:xfrm>
            <a:off x="6791624" y="3727022"/>
            <a:ext cx="180086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ctiv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y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en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red</a:t>
            </a:r>
            <a:endParaRPr sz="1867">
              <a:latin typeface="Trebuchet MS"/>
              <a:cs typeface="Trebuchet MS"/>
            </a:endParaRPr>
          </a:p>
          <a:p>
            <a:pPr marL="2540" algn="ctr">
              <a:spcBef>
                <a:spcPts val="7"/>
              </a:spcBef>
            </a:pP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Design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13" name="object 22">
            <a:extLst>
              <a:ext uri="{FF2B5EF4-FFF2-40B4-BE49-F238E27FC236}">
                <a16:creationId xmlns:a16="http://schemas.microsoft.com/office/drawing/2014/main" id="{7AF3B6EF-A546-ACD8-BFDE-47083507AC1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9154" y="2523908"/>
            <a:ext cx="1174495" cy="11765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1457" y="2196593"/>
            <a:ext cx="5129105" cy="134620"/>
          </a:xfrm>
          <a:custGeom>
            <a:avLst/>
            <a:gdLst/>
            <a:ahLst/>
            <a:cxnLst/>
            <a:rect l="l" t="t" r="r" b="b"/>
            <a:pathLst>
              <a:path w="3846829" h="100964">
                <a:moveTo>
                  <a:pt x="3846576" y="0"/>
                </a:moveTo>
                <a:lnTo>
                  <a:pt x="0" y="0"/>
                </a:lnTo>
                <a:lnTo>
                  <a:pt x="0" y="100584"/>
                </a:lnTo>
                <a:lnTo>
                  <a:pt x="3846576" y="100584"/>
                </a:lnTo>
                <a:lnTo>
                  <a:pt x="384657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03753" y="1682866"/>
            <a:ext cx="49911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200" dirty="0"/>
              <a:t>U</a:t>
            </a:r>
            <a:r>
              <a:rPr spc="-147" dirty="0"/>
              <a:t>S</a:t>
            </a:r>
            <a:r>
              <a:rPr spc="-267" dirty="0"/>
              <a:t>ER</a:t>
            </a:r>
            <a:r>
              <a:rPr spc="-207" dirty="0"/>
              <a:t> </a:t>
            </a:r>
            <a:r>
              <a:rPr spc="-360" dirty="0"/>
              <a:t>C</a:t>
            </a:r>
            <a:r>
              <a:rPr spc="-327" dirty="0"/>
              <a:t>E</a:t>
            </a:r>
            <a:r>
              <a:rPr spc="-433" dirty="0"/>
              <a:t>NTER</a:t>
            </a:r>
            <a:r>
              <a:rPr spc="-393" dirty="0"/>
              <a:t>E</a:t>
            </a:r>
            <a:r>
              <a:rPr spc="-227" dirty="0"/>
              <a:t>D</a:t>
            </a:r>
            <a:r>
              <a:rPr spc="-187" dirty="0"/>
              <a:t> </a:t>
            </a: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07" dirty="0"/>
              <a:t>G</a:t>
            </a:r>
            <a:r>
              <a:rPr spc="-427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39" y="377951"/>
            <a:ext cx="1274064" cy="12740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13811" y="2413779"/>
            <a:ext cx="7876673" cy="28104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29345" algn="ctr">
              <a:spcBef>
                <a:spcPts val="133"/>
              </a:spcBef>
            </a:pPr>
            <a:r>
              <a:rPr sz="24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Abras,</a:t>
            </a:r>
            <a:r>
              <a:rPr sz="2400" spc="-22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4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Malon</a:t>
            </a:r>
            <a:r>
              <a:rPr sz="24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ey</a:t>
            </a:r>
            <a:r>
              <a:rPr sz="2400" spc="-339" dirty="0">
                <a:solidFill>
                  <a:srgbClr val="434343"/>
                </a:solidFill>
                <a:latin typeface="Lucida Sans Unicode"/>
                <a:cs typeface="Lucida Sans Unicode"/>
              </a:rPr>
              <a:t>-</a:t>
            </a:r>
            <a:r>
              <a:rPr sz="2400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K</a:t>
            </a:r>
            <a:r>
              <a:rPr sz="2400" spc="-26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9600" b="1" spc="-4639" baseline="115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spc="-187" dirty="0">
                <a:solidFill>
                  <a:srgbClr val="434343"/>
                </a:solidFill>
                <a:latin typeface="Lucida Sans Unicode"/>
                <a:cs typeface="Lucida Sans Unicode"/>
              </a:rPr>
              <a:t>ichmar,</a:t>
            </a:r>
            <a:r>
              <a:rPr sz="2400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24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24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ce</a:t>
            </a:r>
            <a:r>
              <a:rPr sz="2400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4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2400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2</a:t>
            </a:r>
            <a:r>
              <a:rPr sz="24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00</a:t>
            </a:r>
            <a:r>
              <a:rPr sz="24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4</a:t>
            </a:r>
            <a:r>
              <a:rPr sz="24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  <a:p>
            <a:pPr marL="16933">
              <a:spcBef>
                <a:spcPts val="2927"/>
              </a:spcBef>
            </a:pPr>
            <a:r>
              <a:rPr lang="en-ID" sz="18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Focusing on design objectives to</a:t>
            </a:r>
            <a:r>
              <a:rPr lang="en-ID" sz="1867" b="1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lang="en-ID" sz="1867" b="1" u="sng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meet requirements </a:t>
            </a:r>
            <a:r>
              <a:rPr lang="en-ID" sz="18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and </a:t>
            </a:r>
            <a:r>
              <a:rPr lang="en-ID" sz="1867" b="1" u="sng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involving Users </a:t>
            </a:r>
            <a:r>
              <a:rPr lang="en-ID" sz="18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in Design Activities</a:t>
            </a:r>
            <a:endParaRPr sz="2267" dirty="0">
              <a:latin typeface="Lucida Sans Unicode"/>
              <a:cs typeface="Lucida Sans Unicode"/>
            </a:endParaRPr>
          </a:p>
          <a:p>
            <a:pPr marL="16933"/>
            <a:endParaRPr lang="en-US" sz="1867" spc="-107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marL="16933"/>
            <a:r>
              <a:rPr lang="en-ID" sz="18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Aim that the design product is </a:t>
            </a:r>
            <a:r>
              <a:rPr lang="en-ID" sz="1867" b="1" u="sng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made according to the needs </a:t>
            </a:r>
            <a:r>
              <a:rPr lang="en-ID" sz="18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and User </a:t>
            </a:r>
            <a:r>
              <a:rPr lang="en-ID" sz="1867" b="1" u="sng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expectations</a:t>
            </a:r>
            <a:endParaRPr sz="1867" b="1" u="sng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6544" y="1670303"/>
            <a:ext cx="3037840" cy="1137920"/>
          </a:xfrm>
          <a:custGeom>
            <a:avLst/>
            <a:gdLst/>
            <a:ahLst/>
            <a:cxnLst/>
            <a:rect l="l" t="t" r="r" b="b"/>
            <a:pathLst>
              <a:path w="2278379" h="853439">
                <a:moveTo>
                  <a:pt x="2278380" y="0"/>
                </a:moveTo>
                <a:lnTo>
                  <a:pt x="0" y="0"/>
                </a:lnTo>
                <a:lnTo>
                  <a:pt x="0" y="853440"/>
                </a:lnTo>
                <a:lnTo>
                  <a:pt x="2278380" y="853440"/>
                </a:lnTo>
                <a:lnTo>
                  <a:pt x="22783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4956047" y="977393"/>
            <a:ext cx="2310552" cy="134620"/>
          </a:xfrm>
          <a:custGeom>
            <a:avLst/>
            <a:gdLst/>
            <a:ahLst/>
            <a:cxnLst/>
            <a:rect l="l" t="t" r="r" b="b"/>
            <a:pathLst>
              <a:path w="1732914" h="100965">
                <a:moveTo>
                  <a:pt x="1732788" y="0"/>
                </a:moveTo>
                <a:lnTo>
                  <a:pt x="0" y="0"/>
                </a:lnTo>
                <a:lnTo>
                  <a:pt x="0" y="100584"/>
                </a:lnTo>
                <a:lnTo>
                  <a:pt x="1732788" y="100584"/>
                </a:lnTo>
                <a:lnTo>
                  <a:pt x="17327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858089" y="446873"/>
            <a:ext cx="2534749" cy="665140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algn="ctr">
              <a:spcBef>
                <a:spcPts val="147"/>
              </a:spcBef>
            </a:pPr>
            <a:r>
              <a:rPr sz="4200" b="1" i="1" spc="-360" dirty="0">
                <a:solidFill>
                  <a:srgbClr val="585858"/>
                </a:solidFill>
                <a:latin typeface="Trebuchet MS"/>
                <a:cs typeface="Trebuchet MS"/>
              </a:rPr>
              <a:t>UCD</a:t>
            </a:r>
            <a:r>
              <a:rPr lang="en-US" sz="4200" b="1" i="1" spc="-360" dirty="0">
                <a:solidFill>
                  <a:srgbClr val="585858"/>
                </a:solidFill>
                <a:latin typeface="Trebuchet MS"/>
                <a:cs typeface="Trebuchet MS"/>
              </a:rPr>
              <a:t> FLOW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5978" y="1797643"/>
            <a:ext cx="1753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i="1" spc="-160" dirty="0">
                <a:solidFill>
                  <a:srgbClr val="434343"/>
                </a:solidFill>
                <a:latin typeface="Trebuchet MS"/>
                <a:cs typeface="Trebuchet MS"/>
              </a:rPr>
              <a:t>Establishing</a:t>
            </a:r>
            <a:endParaRPr sz="2400" dirty="0">
              <a:latin typeface="Trebuchet MS"/>
              <a:cs typeface="Trebuchet MS"/>
            </a:endParaRPr>
          </a:p>
          <a:p>
            <a:pPr marL="16933"/>
            <a:r>
              <a:rPr sz="2400" b="1" i="1" spc="-180" dirty="0">
                <a:solidFill>
                  <a:srgbClr val="434343"/>
                </a:solidFill>
                <a:latin typeface="Trebuchet MS"/>
                <a:cs typeface="Trebuchet MS"/>
              </a:rPr>
              <a:t>Requirements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6544" y="4718304"/>
            <a:ext cx="3037840" cy="1137920"/>
          </a:xfrm>
          <a:custGeom>
            <a:avLst/>
            <a:gdLst/>
            <a:ahLst/>
            <a:cxnLst/>
            <a:rect l="l" t="t" r="r" b="b"/>
            <a:pathLst>
              <a:path w="2278379" h="853439">
                <a:moveTo>
                  <a:pt x="2278380" y="0"/>
                </a:moveTo>
                <a:lnTo>
                  <a:pt x="0" y="0"/>
                </a:lnTo>
                <a:lnTo>
                  <a:pt x="0" y="853440"/>
                </a:lnTo>
                <a:lnTo>
                  <a:pt x="2278380" y="853440"/>
                </a:lnTo>
                <a:lnTo>
                  <a:pt x="22783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060944" y="3194303"/>
            <a:ext cx="3037840" cy="1137920"/>
          </a:xfrm>
          <a:custGeom>
            <a:avLst/>
            <a:gdLst/>
            <a:ahLst/>
            <a:cxnLst/>
            <a:rect l="l" t="t" r="r" b="b"/>
            <a:pathLst>
              <a:path w="2278379" h="853439">
                <a:moveTo>
                  <a:pt x="2278380" y="0"/>
                </a:moveTo>
                <a:lnTo>
                  <a:pt x="0" y="0"/>
                </a:lnTo>
                <a:lnTo>
                  <a:pt x="0" y="853440"/>
                </a:lnTo>
                <a:lnTo>
                  <a:pt x="2278380" y="853440"/>
                </a:lnTo>
                <a:lnTo>
                  <a:pt x="22783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9132315" y="3520439"/>
            <a:ext cx="12513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i="1" spc="-133" dirty="0">
                <a:solidFill>
                  <a:srgbClr val="434343"/>
                </a:solidFill>
                <a:latin typeface="Trebuchet MS"/>
                <a:cs typeface="Trebuchet MS"/>
              </a:rPr>
              <a:t>Designing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0544" y="3194303"/>
            <a:ext cx="3037840" cy="1137920"/>
          </a:xfrm>
          <a:custGeom>
            <a:avLst/>
            <a:gdLst/>
            <a:ahLst/>
            <a:cxnLst/>
            <a:rect l="l" t="t" r="r" b="b"/>
            <a:pathLst>
              <a:path w="2278380" h="853439">
                <a:moveTo>
                  <a:pt x="2278380" y="0"/>
                </a:moveTo>
                <a:lnTo>
                  <a:pt x="0" y="0"/>
                </a:lnTo>
                <a:lnTo>
                  <a:pt x="0" y="853440"/>
                </a:lnTo>
                <a:lnTo>
                  <a:pt x="2278380" y="853440"/>
                </a:lnTo>
                <a:lnTo>
                  <a:pt x="22783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207414" y="2772935"/>
            <a:ext cx="2202180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2000" b="1" spc="-309" baseline="-12037" dirty="0">
                <a:solidFill>
                  <a:srgbClr val="585858"/>
                </a:solidFill>
                <a:latin typeface="Trebuchet MS"/>
                <a:cs typeface="Trebuchet MS"/>
              </a:rPr>
              <a:t>4</a:t>
            </a:r>
            <a:r>
              <a:rPr sz="12000" b="1" spc="-1159" baseline="-1203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i="1" spc="-200" dirty="0">
                <a:solidFill>
                  <a:srgbClr val="434343"/>
                </a:solidFill>
                <a:latin typeface="Trebuchet MS"/>
                <a:cs typeface="Trebuchet MS"/>
              </a:rPr>
              <a:t>Ev</a:t>
            </a:r>
            <a:r>
              <a:rPr sz="2400" b="1" i="1" spc="-22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i="1" spc="-193" dirty="0">
                <a:solidFill>
                  <a:srgbClr val="434343"/>
                </a:solidFill>
                <a:latin typeface="Trebuchet MS"/>
                <a:cs typeface="Trebuchet MS"/>
              </a:rPr>
              <a:t>luat</a:t>
            </a:r>
            <a:r>
              <a:rPr sz="2400" b="1" i="1" spc="-152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i="1" spc="-120" dirty="0">
                <a:solidFill>
                  <a:srgbClr val="434343"/>
                </a:solidFill>
                <a:latin typeface="Trebuchet MS"/>
                <a:cs typeface="Trebuchet MS"/>
              </a:rPr>
              <a:t>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49039" y="2444496"/>
            <a:ext cx="568960" cy="565573"/>
          </a:xfrm>
          <a:custGeom>
            <a:avLst/>
            <a:gdLst/>
            <a:ahLst/>
            <a:cxnLst/>
            <a:rect l="l" t="t" r="r" b="b"/>
            <a:pathLst>
              <a:path w="426719" h="424180">
                <a:moveTo>
                  <a:pt x="320801" y="0"/>
                </a:moveTo>
                <a:lnTo>
                  <a:pt x="320801" y="52958"/>
                </a:lnTo>
                <a:lnTo>
                  <a:pt x="185293" y="52958"/>
                </a:lnTo>
                <a:lnTo>
                  <a:pt x="136025" y="59575"/>
                </a:lnTo>
                <a:lnTo>
                  <a:pt x="91759" y="78250"/>
                </a:lnTo>
                <a:lnTo>
                  <a:pt x="54260" y="107219"/>
                </a:lnTo>
                <a:lnTo>
                  <a:pt x="25291" y="144718"/>
                </a:lnTo>
                <a:lnTo>
                  <a:pt x="6616" y="188984"/>
                </a:lnTo>
                <a:lnTo>
                  <a:pt x="0" y="238251"/>
                </a:lnTo>
                <a:lnTo>
                  <a:pt x="0" y="423671"/>
                </a:lnTo>
                <a:lnTo>
                  <a:pt x="105918" y="423671"/>
                </a:lnTo>
                <a:lnTo>
                  <a:pt x="105918" y="238251"/>
                </a:lnTo>
                <a:lnTo>
                  <a:pt x="112158" y="207365"/>
                </a:lnTo>
                <a:lnTo>
                  <a:pt x="129174" y="182133"/>
                </a:lnTo>
                <a:lnTo>
                  <a:pt x="154406" y="165117"/>
                </a:lnTo>
                <a:lnTo>
                  <a:pt x="185293" y="158876"/>
                </a:lnTo>
                <a:lnTo>
                  <a:pt x="320801" y="158876"/>
                </a:lnTo>
                <a:lnTo>
                  <a:pt x="320801" y="211835"/>
                </a:lnTo>
                <a:lnTo>
                  <a:pt x="426719" y="105917"/>
                </a:lnTo>
                <a:lnTo>
                  <a:pt x="320801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751072" y="4474463"/>
            <a:ext cx="565573" cy="568960"/>
          </a:xfrm>
          <a:custGeom>
            <a:avLst/>
            <a:gdLst/>
            <a:ahLst/>
            <a:cxnLst/>
            <a:rect l="l" t="t" r="r" b="b"/>
            <a:pathLst>
              <a:path w="424180" h="426720">
                <a:moveTo>
                  <a:pt x="105918" y="0"/>
                </a:moveTo>
                <a:lnTo>
                  <a:pt x="0" y="105918"/>
                </a:lnTo>
                <a:lnTo>
                  <a:pt x="52958" y="105918"/>
                </a:lnTo>
                <a:lnTo>
                  <a:pt x="52958" y="241299"/>
                </a:lnTo>
                <a:lnTo>
                  <a:pt x="59576" y="290621"/>
                </a:lnTo>
                <a:lnTo>
                  <a:pt x="78255" y="334922"/>
                </a:lnTo>
                <a:lnTo>
                  <a:pt x="107235" y="372443"/>
                </a:lnTo>
                <a:lnTo>
                  <a:pt x="144756" y="401423"/>
                </a:lnTo>
                <a:lnTo>
                  <a:pt x="189057" y="420102"/>
                </a:lnTo>
                <a:lnTo>
                  <a:pt x="238378" y="426719"/>
                </a:lnTo>
                <a:lnTo>
                  <a:pt x="423671" y="426719"/>
                </a:lnTo>
                <a:lnTo>
                  <a:pt x="423671" y="320801"/>
                </a:lnTo>
                <a:lnTo>
                  <a:pt x="238378" y="320801"/>
                </a:lnTo>
                <a:lnTo>
                  <a:pt x="207418" y="314559"/>
                </a:lnTo>
                <a:lnTo>
                  <a:pt x="182149" y="297529"/>
                </a:lnTo>
                <a:lnTo>
                  <a:pt x="165119" y="272260"/>
                </a:lnTo>
                <a:lnTo>
                  <a:pt x="158876" y="241299"/>
                </a:lnTo>
                <a:lnTo>
                  <a:pt x="158876" y="105918"/>
                </a:lnTo>
                <a:lnTo>
                  <a:pt x="211835" y="105918"/>
                </a:lnTo>
                <a:lnTo>
                  <a:pt x="105918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7325361" y="2495296"/>
            <a:ext cx="1121833" cy="953347"/>
            <a:chOff x="5494020" y="1871472"/>
            <a:chExt cx="841375" cy="715010"/>
          </a:xfrm>
        </p:grpSpPr>
        <p:sp>
          <p:nvSpPr>
            <p:cNvPr id="17" name="object 17"/>
            <p:cNvSpPr/>
            <p:nvPr/>
          </p:nvSpPr>
          <p:spPr>
            <a:xfrm>
              <a:off x="5910072" y="1871472"/>
              <a:ext cx="425450" cy="426720"/>
            </a:xfrm>
            <a:custGeom>
              <a:avLst/>
              <a:gdLst/>
              <a:ahLst/>
              <a:cxnLst/>
              <a:rect l="l" t="t" r="r" b="b"/>
              <a:pathLst>
                <a:path w="425450" h="426719">
                  <a:moveTo>
                    <a:pt x="186054" y="0"/>
                  </a:moveTo>
                  <a:lnTo>
                    <a:pt x="0" y="0"/>
                  </a:lnTo>
                  <a:lnTo>
                    <a:pt x="0" y="106298"/>
                  </a:lnTo>
                  <a:lnTo>
                    <a:pt x="186054" y="106298"/>
                  </a:lnTo>
                  <a:lnTo>
                    <a:pt x="217035" y="112563"/>
                  </a:lnTo>
                  <a:lnTo>
                    <a:pt x="242347" y="129651"/>
                  </a:lnTo>
                  <a:lnTo>
                    <a:pt x="259421" y="155001"/>
                  </a:lnTo>
                  <a:lnTo>
                    <a:pt x="265683" y="186054"/>
                  </a:lnTo>
                  <a:lnTo>
                    <a:pt x="265683" y="320420"/>
                  </a:lnTo>
                  <a:lnTo>
                    <a:pt x="212598" y="320420"/>
                  </a:lnTo>
                  <a:lnTo>
                    <a:pt x="318897" y="426719"/>
                  </a:lnTo>
                  <a:lnTo>
                    <a:pt x="425195" y="320420"/>
                  </a:lnTo>
                  <a:lnTo>
                    <a:pt x="371982" y="320420"/>
                  </a:lnTo>
                  <a:lnTo>
                    <a:pt x="371982" y="186054"/>
                  </a:lnTo>
                  <a:lnTo>
                    <a:pt x="365345" y="136598"/>
                  </a:lnTo>
                  <a:lnTo>
                    <a:pt x="346611" y="92154"/>
                  </a:lnTo>
                  <a:lnTo>
                    <a:pt x="317547" y="54498"/>
                  </a:lnTo>
                  <a:lnTo>
                    <a:pt x="279922" y="25404"/>
                  </a:lnTo>
                  <a:lnTo>
                    <a:pt x="235502" y="6646"/>
                  </a:lnTo>
                  <a:lnTo>
                    <a:pt x="186054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94020" y="2159508"/>
              <a:ext cx="424180" cy="426720"/>
            </a:xfrm>
            <a:custGeom>
              <a:avLst/>
              <a:gdLst/>
              <a:ahLst/>
              <a:cxnLst/>
              <a:rect l="l" t="t" r="r" b="b"/>
              <a:pathLst>
                <a:path w="424179" h="426719">
                  <a:moveTo>
                    <a:pt x="105917" y="0"/>
                  </a:moveTo>
                  <a:lnTo>
                    <a:pt x="0" y="105918"/>
                  </a:lnTo>
                  <a:lnTo>
                    <a:pt x="52958" y="105918"/>
                  </a:lnTo>
                  <a:lnTo>
                    <a:pt x="52958" y="241300"/>
                  </a:lnTo>
                  <a:lnTo>
                    <a:pt x="59575" y="290621"/>
                  </a:lnTo>
                  <a:lnTo>
                    <a:pt x="78250" y="334922"/>
                  </a:lnTo>
                  <a:lnTo>
                    <a:pt x="107219" y="372443"/>
                  </a:lnTo>
                  <a:lnTo>
                    <a:pt x="144718" y="401423"/>
                  </a:lnTo>
                  <a:lnTo>
                    <a:pt x="188984" y="420102"/>
                  </a:lnTo>
                  <a:lnTo>
                    <a:pt x="238251" y="426719"/>
                  </a:lnTo>
                  <a:lnTo>
                    <a:pt x="423671" y="426719"/>
                  </a:lnTo>
                  <a:lnTo>
                    <a:pt x="423671" y="320802"/>
                  </a:lnTo>
                  <a:lnTo>
                    <a:pt x="238251" y="320802"/>
                  </a:lnTo>
                  <a:lnTo>
                    <a:pt x="207365" y="314559"/>
                  </a:lnTo>
                  <a:lnTo>
                    <a:pt x="182133" y="297529"/>
                  </a:lnTo>
                  <a:lnTo>
                    <a:pt x="165117" y="272260"/>
                  </a:lnTo>
                  <a:lnTo>
                    <a:pt x="158876" y="241300"/>
                  </a:lnTo>
                  <a:lnTo>
                    <a:pt x="158876" y="105918"/>
                  </a:lnTo>
                  <a:lnTo>
                    <a:pt x="211835" y="105918"/>
                  </a:lnTo>
                  <a:lnTo>
                    <a:pt x="105917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334256" y="3604769"/>
            <a:ext cx="4043680" cy="1436793"/>
            <a:chOff x="3250692" y="2703576"/>
            <a:chExt cx="3032760" cy="1077595"/>
          </a:xfrm>
        </p:grpSpPr>
        <p:sp>
          <p:nvSpPr>
            <p:cNvPr id="20" name="object 20"/>
            <p:cNvSpPr/>
            <p:nvPr/>
          </p:nvSpPr>
          <p:spPr>
            <a:xfrm>
              <a:off x="5856732" y="3357372"/>
              <a:ext cx="426720" cy="424180"/>
            </a:xfrm>
            <a:custGeom>
              <a:avLst/>
              <a:gdLst/>
              <a:ahLst/>
              <a:cxnLst/>
              <a:rect l="l" t="t" r="r" b="b"/>
              <a:pathLst>
                <a:path w="426720" h="424179">
                  <a:moveTo>
                    <a:pt x="426719" y="0"/>
                  </a:moveTo>
                  <a:lnTo>
                    <a:pt x="320801" y="0"/>
                  </a:lnTo>
                  <a:lnTo>
                    <a:pt x="320801" y="185292"/>
                  </a:lnTo>
                  <a:lnTo>
                    <a:pt x="314561" y="216253"/>
                  </a:lnTo>
                  <a:lnTo>
                    <a:pt x="297545" y="241522"/>
                  </a:lnTo>
                  <a:lnTo>
                    <a:pt x="272313" y="258552"/>
                  </a:lnTo>
                  <a:lnTo>
                    <a:pt x="241426" y="264794"/>
                  </a:lnTo>
                  <a:lnTo>
                    <a:pt x="105917" y="264794"/>
                  </a:lnTo>
                  <a:lnTo>
                    <a:pt x="105917" y="211835"/>
                  </a:lnTo>
                  <a:lnTo>
                    <a:pt x="0" y="317753"/>
                  </a:lnTo>
                  <a:lnTo>
                    <a:pt x="105917" y="423671"/>
                  </a:lnTo>
                  <a:lnTo>
                    <a:pt x="105917" y="370712"/>
                  </a:lnTo>
                  <a:lnTo>
                    <a:pt x="241426" y="370712"/>
                  </a:lnTo>
                  <a:lnTo>
                    <a:pt x="290694" y="364095"/>
                  </a:lnTo>
                  <a:lnTo>
                    <a:pt x="334960" y="345416"/>
                  </a:lnTo>
                  <a:lnTo>
                    <a:pt x="372459" y="316436"/>
                  </a:lnTo>
                  <a:lnTo>
                    <a:pt x="401428" y="278915"/>
                  </a:lnTo>
                  <a:lnTo>
                    <a:pt x="420103" y="234614"/>
                  </a:lnTo>
                  <a:lnTo>
                    <a:pt x="426719" y="185292"/>
                  </a:lnTo>
                  <a:lnTo>
                    <a:pt x="426719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50692" y="2703575"/>
              <a:ext cx="2731135" cy="696595"/>
            </a:xfrm>
            <a:custGeom>
              <a:avLst/>
              <a:gdLst/>
              <a:ahLst/>
              <a:cxnLst/>
              <a:rect l="l" t="t" r="r" b="b"/>
              <a:pathLst>
                <a:path w="2731135" h="696595">
                  <a:moveTo>
                    <a:pt x="2731008" y="378714"/>
                  </a:moveTo>
                  <a:lnTo>
                    <a:pt x="2625090" y="272796"/>
                  </a:lnTo>
                  <a:lnTo>
                    <a:pt x="2625090" y="325755"/>
                  </a:lnTo>
                  <a:lnTo>
                    <a:pt x="2489581" y="325755"/>
                  </a:lnTo>
                  <a:lnTo>
                    <a:pt x="2440305" y="332384"/>
                  </a:lnTo>
                  <a:lnTo>
                    <a:pt x="2396045" y="351053"/>
                  </a:lnTo>
                  <a:lnTo>
                    <a:pt x="2358542" y="380022"/>
                  </a:lnTo>
                  <a:lnTo>
                    <a:pt x="2329573" y="417525"/>
                  </a:lnTo>
                  <a:lnTo>
                    <a:pt x="2310904" y="461784"/>
                  </a:lnTo>
                  <a:lnTo>
                    <a:pt x="2304288" y="511048"/>
                  </a:lnTo>
                  <a:lnTo>
                    <a:pt x="2304288" y="696468"/>
                  </a:lnTo>
                  <a:lnTo>
                    <a:pt x="2410206" y="696468"/>
                  </a:lnTo>
                  <a:lnTo>
                    <a:pt x="2410206" y="511048"/>
                  </a:lnTo>
                  <a:lnTo>
                    <a:pt x="2416441" y="480161"/>
                  </a:lnTo>
                  <a:lnTo>
                    <a:pt x="2433459" y="454939"/>
                  </a:lnTo>
                  <a:lnTo>
                    <a:pt x="2458682" y="437921"/>
                  </a:lnTo>
                  <a:lnTo>
                    <a:pt x="2489581" y="431673"/>
                  </a:lnTo>
                  <a:lnTo>
                    <a:pt x="2625090" y="431673"/>
                  </a:lnTo>
                  <a:lnTo>
                    <a:pt x="2625090" y="484632"/>
                  </a:lnTo>
                  <a:lnTo>
                    <a:pt x="2731008" y="378714"/>
                  </a:lnTo>
                  <a:close/>
                </a:path>
                <a:path w="2731135" h="696595">
                  <a:moveTo>
                    <a:pt x="2731008" y="118110"/>
                  </a:moveTo>
                  <a:lnTo>
                    <a:pt x="2612898" y="0"/>
                  </a:lnTo>
                  <a:lnTo>
                    <a:pt x="2612898" y="59055"/>
                  </a:lnTo>
                  <a:lnTo>
                    <a:pt x="0" y="59055"/>
                  </a:lnTo>
                  <a:lnTo>
                    <a:pt x="0" y="177165"/>
                  </a:lnTo>
                  <a:lnTo>
                    <a:pt x="2612898" y="177165"/>
                  </a:lnTo>
                  <a:lnTo>
                    <a:pt x="2612898" y="236220"/>
                  </a:lnTo>
                  <a:lnTo>
                    <a:pt x="2731008" y="11811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785020" y="1463100"/>
            <a:ext cx="602827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8000" spc="-213" dirty="0"/>
              <a:t>1</a:t>
            </a:r>
            <a:endParaRPr sz="8000"/>
          </a:p>
        </p:txBody>
      </p:sp>
      <p:sp>
        <p:nvSpPr>
          <p:cNvPr id="23" name="object 23"/>
          <p:cNvSpPr txBox="1"/>
          <p:nvPr/>
        </p:nvSpPr>
        <p:spPr>
          <a:xfrm>
            <a:off x="8240269" y="2984263"/>
            <a:ext cx="603673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0" b="1" spc="-207" dirty="0">
                <a:solidFill>
                  <a:srgbClr val="585858"/>
                </a:solidFill>
                <a:latin typeface="Trebuchet MS"/>
                <a:cs typeface="Trebuchet MS"/>
              </a:rPr>
              <a:t>2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64194" y="4336016"/>
            <a:ext cx="2327485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12000" b="1" spc="-309" baseline="-10185" dirty="0">
                <a:solidFill>
                  <a:srgbClr val="585858"/>
                </a:solidFill>
                <a:latin typeface="Trebuchet MS"/>
                <a:cs typeface="Trebuchet MS"/>
              </a:rPr>
              <a:t>3</a:t>
            </a:r>
            <a:r>
              <a:rPr sz="12000" b="1" spc="-1149" baseline="-101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i="1" spc="-173" dirty="0">
                <a:solidFill>
                  <a:srgbClr val="434343"/>
                </a:solidFill>
                <a:latin typeface="Trebuchet MS"/>
                <a:cs typeface="Trebuchet MS"/>
              </a:rPr>
              <a:t>Pr</a:t>
            </a:r>
            <a:r>
              <a:rPr sz="2400" b="1" i="1" spc="-207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2400" b="1" i="1" spc="-193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i="1" spc="-267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2400" b="1" i="1" spc="-247" dirty="0">
                <a:solidFill>
                  <a:srgbClr val="434343"/>
                </a:solidFill>
                <a:latin typeface="Trebuchet MS"/>
                <a:cs typeface="Trebuchet MS"/>
              </a:rPr>
              <a:t>typ</a:t>
            </a:r>
            <a:r>
              <a:rPr sz="2400" b="1" i="1" spc="-167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i="1" spc="-127" dirty="0">
                <a:solidFill>
                  <a:srgbClr val="434343"/>
                </a:solidFill>
                <a:latin typeface="Trebuchet MS"/>
                <a:cs typeface="Trebuchet MS"/>
              </a:rPr>
              <a:t>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56127" y="1765807"/>
            <a:ext cx="1368213" cy="567267"/>
          </a:xfrm>
          <a:custGeom>
            <a:avLst/>
            <a:gdLst/>
            <a:ahLst/>
            <a:cxnLst/>
            <a:rect l="l" t="t" r="r" b="b"/>
            <a:pathLst>
              <a:path w="1026160" h="425450">
                <a:moveTo>
                  <a:pt x="813054" y="0"/>
                </a:moveTo>
                <a:lnTo>
                  <a:pt x="0" y="0"/>
                </a:lnTo>
                <a:lnTo>
                  <a:pt x="0" y="425196"/>
                </a:lnTo>
                <a:lnTo>
                  <a:pt x="813054" y="425196"/>
                </a:lnTo>
                <a:lnTo>
                  <a:pt x="1025652" y="212598"/>
                </a:lnTo>
                <a:lnTo>
                  <a:pt x="813054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3161452" y="1882140"/>
            <a:ext cx="81788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spc="-2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endParaRPr sz="1867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64815" y="4545584"/>
            <a:ext cx="314960" cy="487680"/>
          </a:xfrm>
          <a:custGeom>
            <a:avLst/>
            <a:gdLst/>
            <a:ahLst/>
            <a:cxnLst/>
            <a:rect l="l" t="t" r="r" b="b"/>
            <a:pathLst>
              <a:path w="236219" h="365760">
                <a:moveTo>
                  <a:pt x="177164" y="0"/>
                </a:moveTo>
                <a:lnTo>
                  <a:pt x="59055" y="0"/>
                </a:lnTo>
                <a:lnTo>
                  <a:pt x="59055" y="247650"/>
                </a:lnTo>
                <a:lnTo>
                  <a:pt x="0" y="247650"/>
                </a:lnTo>
                <a:lnTo>
                  <a:pt x="118110" y="365759"/>
                </a:lnTo>
                <a:lnTo>
                  <a:pt x="236219" y="247650"/>
                </a:lnTo>
                <a:lnTo>
                  <a:pt x="177164" y="247650"/>
                </a:lnTo>
                <a:lnTo>
                  <a:pt x="177164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1767500" y="5110208"/>
            <a:ext cx="16730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i="1" spc="-173" dirty="0">
                <a:solidFill>
                  <a:srgbClr val="434343"/>
                </a:solidFill>
                <a:latin typeface="Trebuchet MS"/>
                <a:cs typeface="Trebuchet MS"/>
              </a:rPr>
              <a:t>Fin</a:t>
            </a:r>
            <a:r>
              <a:rPr sz="2400" b="1" i="1" spc="-227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2400" b="1" i="1" spc="-2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i="1" spc="-173" dirty="0">
                <a:solidFill>
                  <a:srgbClr val="434343"/>
                </a:solidFill>
                <a:latin typeface="Trebuchet MS"/>
                <a:cs typeface="Trebuchet MS"/>
              </a:rPr>
              <a:t>Pr</a:t>
            </a:r>
            <a:r>
              <a:rPr sz="2400" b="1" i="1" spc="-207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2400" b="1" i="1" spc="-167" dirty="0">
                <a:solidFill>
                  <a:srgbClr val="434343"/>
                </a:solidFill>
                <a:latin typeface="Trebuchet MS"/>
                <a:cs typeface="Trebuchet MS"/>
              </a:rPr>
              <a:t>du</a:t>
            </a:r>
            <a:r>
              <a:rPr sz="2400" b="1" i="1" spc="-152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2400" b="1" i="1" spc="-267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27031" y="4668046"/>
            <a:ext cx="112522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60" dirty="0">
                <a:solidFill>
                  <a:srgbClr val="434343"/>
                </a:solidFill>
                <a:latin typeface="Lucida Sans Unicode"/>
                <a:cs typeface="Lucida Sans Unicode"/>
              </a:rPr>
              <a:t>P</a:t>
            </a:r>
            <a:r>
              <a:rPr sz="1467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4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467" spc="-46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9600" b="1" spc="-4239" baseline="-2314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467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ce</a:t>
            </a:r>
            <a:r>
              <a:rPr sz="1467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467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467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201</a:t>
            </a:r>
            <a:r>
              <a:rPr sz="1467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5</a:t>
            </a:r>
            <a:r>
              <a:rPr sz="1467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endParaRPr sz="146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177537" y="2060449"/>
            <a:ext cx="7014633" cy="1689100"/>
            <a:chOff x="3883152" y="1545336"/>
            <a:chExt cx="5260975" cy="1266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754" y="2042021"/>
              <a:ext cx="4174245" cy="2791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20056" y="2083308"/>
              <a:ext cx="4124325" cy="178435"/>
            </a:xfrm>
            <a:custGeom>
              <a:avLst/>
              <a:gdLst/>
              <a:ahLst/>
              <a:cxnLst/>
              <a:rect l="l" t="t" r="r" b="b"/>
              <a:pathLst>
                <a:path w="4124325" h="178435">
                  <a:moveTo>
                    <a:pt x="0" y="178307"/>
                  </a:moveTo>
                  <a:lnTo>
                    <a:pt x="4123943" y="178307"/>
                  </a:lnTo>
                  <a:lnTo>
                    <a:pt x="4123943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152" y="1545336"/>
              <a:ext cx="1264920" cy="12664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98976" y="1616964"/>
              <a:ext cx="1146175" cy="1148080"/>
            </a:xfrm>
            <a:custGeom>
              <a:avLst/>
              <a:gdLst/>
              <a:ahLst/>
              <a:cxnLst/>
              <a:rect l="l" t="t" r="r" b="b"/>
              <a:pathLst>
                <a:path w="1146175" h="1148080">
                  <a:moveTo>
                    <a:pt x="573024" y="0"/>
                  </a:moveTo>
                  <a:lnTo>
                    <a:pt x="526025" y="1902"/>
                  </a:lnTo>
                  <a:lnTo>
                    <a:pt x="480073" y="7510"/>
                  </a:lnTo>
                  <a:lnTo>
                    <a:pt x="435315" y="16677"/>
                  </a:lnTo>
                  <a:lnTo>
                    <a:pt x="391899" y="29254"/>
                  </a:lnTo>
                  <a:lnTo>
                    <a:pt x="349972" y="45094"/>
                  </a:lnTo>
                  <a:lnTo>
                    <a:pt x="309681" y="64050"/>
                  </a:lnTo>
                  <a:lnTo>
                    <a:pt x="271174" y="85973"/>
                  </a:lnTo>
                  <a:lnTo>
                    <a:pt x="234598" y="110715"/>
                  </a:lnTo>
                  <a:lnTo>
                    <a:pt x="200101" y="138129"/>
                  </a:lnTo>
                  <a:lnTo>
                    <a:pt x="167830" y="168068"/>
                  </a:lnTo>
                  <a:lnTo>
                    <a:pt x="137933" y="200383"/>
                  </a:lnTo>
                  <a:lnTo>
                    <a:pt x="110557" y="234927"/>
                  </a:lnTo>
                  <a:lnTo>
                    <a:pt x="85849" y="271552"/>
                  </a:lnTo>
                  <a:lnTo>
                    <a:pt x="63957" y="310110"/>
                  </a:lnTo>
                  <a:lnTo>
                    <a:pt x="45029" y="350454"/>
                  </a:lnTo>
                  <a:lnTo>
                    <a:pt x="29212" y="392436"/>
                  </a:lnTo>
                  <a:lnTo>
                    <a:pt x="16652" y="435907"/>
                  </a:lnTo>
                  <a:lnTo>
                    <a:pt x="7499" y="480721"/>
                  </a:lnTo>
                  <a:lnTo>
                    <a:pt x="1899" y="526730"/>
                  </a:lnTo>
                  <a:lnTo>
                    <a:pt x="0" y="573786"/>
                  </a:lnTo>
                  <a:lnTo>
                    <a:pt x="1899" y="620841"/>
                  </a:lnTo>
                  <a:lnTo>
                    <a:pt x="7499" y="666850"/>
                  </a:lnTo>
                  <a:lnTo>
                    <a:pt x="16652" y="711664"/>
                  </a:lnTo>
                  <a:lnTo>
                    <a:pt x="29212" y="755135"/>
                  </a:lnTo>
                  <a:lnTo>
                    <a:pt x="45029" y="797117"/>
                  </a:lnTo>
                  <a:lnTo>
                    <a:pt x="63957" y="837461"/>
                  </a:lnTo>
                  <a:lnTo>
                    <a:pt x="85849" y="876019"/>
                  </a:lnTo>
                  <a:lnTo>
                    <a:pt x="110557" y="912644"/>
                  </a:lnTo>
                  <a:lnTo>
                    <a:pt x="137933" y="947188"/>
                  </a:lnTo>
                  <a:lnTo>
                    <a:pt x="167830" y="979503"/>
                  </a:lnTo>
                  <a:lnTo>
                    <a:pt x="200101" y="1009442"/>
                  </a:lnTo>
                  <a:lnTo>
                    <a:pt x="234598" y="1036856"/>
                  </a:lnTo>
                  <a:lnTo>
                    <a:pt x="271174" y="1061598"/>
                  </a:lnTo>
                  <a:lnTo>
                    <a:pt x="309681" y="1083521"/>
                  </a:lnTo>
                  <a:lnTo>
                    <a:pt x="349972" y="1102477"/>
                  </a:lnTo>
                  <a:lnTo>
                    <a:pt x="391899" y="1118317"/>
                  </a:lnTo>
                  <a:lnTo>
                    <a:pt x="435315" y="1130894"/>
                  </a:lnTo>
                  <a:lnTo>
                    <a:pt x="480073" y="1140061"/>
                  </a:lnTo>
                  <a:lnTo>
                    <a:pt x="526025" y="1145669"/>
                  </a:lnTo>
                  <a:lnTo>
                    <a:pt x="573024" y="1147572"/>
                  </a:lnTo>
                  <a:lnTo>
                    <a:pt x="620022" y="1145669"/>
                  </a:lnTo>
                  <a:lnTo>
                    <a:pt x="665974" y="1140061"/>
                  </a:lnTo>
                  <a:lnTo>
                    <a:pt x="710732" y="1130894"/>
                  </a:lnTo>
                  <a:lnTo>
                    <a:pt x="754148" y="1118317"/>
                  </a:lnTo>
                  <a:lnTo>
                    <a:pt x="796075" y="1102477"/>
                  </a:lnTo>
                  <a:lnTo>
                    <a:pt x="836366" y="1083521"/>
                  </a:lnTo>
                  <a:lnTo>
                    <a:pt x="874873" y="1061598"/>
                  </a:lnTo>
                  <a:lnTo>
                    <a:pt x="911449" y="1036856"/>
                  </a:lnTo>
                  <a:lnTo>
                    <a:pt x="945946" y="1009442"/>
                  </a:lnTo>
                  <a:lnTo>
                    <a:pt x="978217" y="979503"/>
                  </a:lnTo>
                  <a:lnTo>
                    <a:pt x="1008114" y="947188"/>
                  </a:lnTo>
                  <a:lnTo>
                    <a:pt x="1035490" y="912644"/>
                  </a:lnTo>
                  <a:lnTo>
                    <a:pt x="1060198" y="876019"/>
                  </a:lnTo>
                  <a:lnTo>
                    <a:pt x="1082090" y="837461"/>
                  </a:lnTo>
                  <a:lnTo>
                    <a:pt x="1101018" y="797117"/>
                  </a:lnTo>
                  <a:lnTo>
                    <a:pt x="1116835" y="755135"/>
                  </a:lnTo>
                  <a:lnTo>
                    <a:pt x="1129395" y="711664"/>
                  </a:lnTo>
                  <a:lnTo>
                    <a:pt x="1138548" y="666850"/>
                  </a:lnTo>
                  <a:lnTo>
                    <a:pt x="1144148" y="620841"/>
                  </a:lnTo>
                  <a:lnTo>
                    <a:pt x="1146048" y="573786"/>
                  </a:lnTo>
                  <a:lnTo>
                    <a:pt x="1144148" y="526730"/>
                  </a:lnTo>
                  <a:lnTo>
                    <a:pt x="1138548" y="480721"/>
                  </a:lnTo>
                  <a:lnTo>
                    <a:pt x="1129395" y="435907"/>
                  </a:lnTo>
                  <a:lnTo>
                    <a:pt x="1116835" y="392436"/>
                  </a:lnTo>
                  <a:lnTo>
                    <a:pt x="1101018" y="350454"/>
                  </a:lnTo>
                  <a:lnTo>
                    <a:pt x="1082090" y="310110"/>
                  </a:lnTo>
                  <a:lnTo>
                    <a:pt x="1060198" y="271552"/>
                  </a:lnTo>
                  <a:lnTo>
                    <a:pt x="1035490" y="234927"/>
                  </a:lnTo>
                  <a:lnTo>
                    <a:pt x="1008114" y="200383"/>
                  </a:lnTo>
                  <a:lnTo>
                    <a:pt x="978217" y="168068"/>
                  </a:lnTo>
                  <a:lnTo>
                    <a:pt x="945946" y="138129"/>
                  </a:lnTo>
                  <a:lnTo>
                    <a:pt x="911449" y="110715"/>
                  </a:lnTo>
                  <a:lnTo>
                    <a:pt x="874873" y="85973"/>
                  </a:lnTo>
                  <a:lnTo>
                    <a:pt x="836366" y="64050"/>
                  </a:lnTo>
                  <a:lnTo>
                    <a:pt x="796075" y="45094"/>
                  </a:lnTo>
                  <a:lnTo>
                    <a:pt x="754148" y="29254"/>
                  </a:lnTo>
                  <a:lnTo>
                    <a:pt x="710732" y="16677"/>
                  </a:lnTo>
                  <a:lnTo>
                    <a:pt x="665974" y="7510"/>
                  </a:lnTo>
                  <a:lnTo>
                    <a:pt x="620022" y="1902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0728" y="1908047"/>
              <a:ext cx="571500" cy="5943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7112" y="2106168"/>
              <a:ext cx="4056888" cy="1813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548" y="2145791"/>
              <a:ext cx="3997960" cy="64135"/>
            </a:xfrm>
            <a:custGeom>
              <a:avLst/>
              <a:gdLst/>
              <a:ahLst/>
              <a:cxnLst/>
              <a:rect l="l" t="t" r="r" b="b"/>
              <a:pathLst>
                <a:path w="3997959" h="64135">
                  <a:moveTo>
                    <a:pt x="39974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3997452" y="64007"/>
                  </a:lnTo>
                  <a:lnTo>
                    <a:pt x="3997452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25558" y="3844545"/>
            <a:ext cx="5411047" cy="22128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400" b="1" spc="-287" dirty="0">
                <a:solidFill>
                  <a:srgbClr val="585858"/>
                </a:solidFill>
                <a:latin typeface="Trebuchet MS"/>
                <a:cs typeface="Trebuchet MS"/>
              </a:rPr>
              <a:t>1.</a:t>
            </a:r>
            <a:r>
              <a:rPr lang="en-ID" sz="2400" b="1" spc="-152" dirty="0">
                <a:solidFill>
                  <a:srgbClr val="585858"/>
                </a:solidFill>
                <a:latin typeface="Trebuchet MS"/>
                <a:cs typeface="Trebuchet MS"/>
              </a:rPr>
              <a:t> (Establishing Requirements) </a:t>
            </a:r>
            <a:r>
              <a:rPr lang="en-ID" sz="2400" b="1" spc="193" dirty="0">
                <a:solidFill>
                  <a:srgbClr val="585858"/>
                </a:solidFill>
                <a:latin typeface="Trebuchet MS"/>
                <a:cs typeface="Trebuchet MS"/>
              </a:rPr>
              <a:t>Determining User Needs</a:t>
            </a:r>
            <a:endParaRPr lang="en-ID" sz="2400" dirty="0">
              <a:latin typeface="Trebuchet MS"/>
              <a:cs typeface="Trebuchet MS"/>
            </a:endParaRPr>
          </a:p>
          <a:p>
            <a:pPr marL="867812" marR="247220" algn="ctr">
              <a:spcBef>
                <a:spcPts val="2400"/>
              </a:spcBef>
            </a:pPr>
            <a:r>
              <a:rPr sz="1867" i="1" spc="133" dirty="0">
                <a:solidFill>
                  <a:srgbClr val="585858"/>
                </a:solidFill>
                <a:latin typeface="Trebuchet MS"/>
                <a:cs typeface="Trebuchet MS"/>
              </a:rPr>
              <a:t>Bac</a:t>
            </a:r>
            <a:r>
              <a:rPr sz="1867" i="1" spc="40" dirty="0">
                <a:solidFill>
                  <a:srgbClr val="585858"/>
                </a:solidFill>
                <a:latin typeface="Trebuchet MS"/>
                <a:cs typeface="Trebuchet MS"/>
              </a:rPr>
              <a:t>kground</a:t>
            </a:r>
            <a:r>
              <a:rPr sz="1867" i="1" spc="-13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80" dirty="0">
                <a:solidFill>
                  <a:srgbClr val="585858"/>
                </a:solidFill>
                <a:latin typeface="Trebuchet MS"/>
                <a:cs typeface="Trebuchet MS"/>
              </a:rPr>
              <a:t>int</a:t>
            </a:r>
            <a:r>
              <a:rPr sz="1867" i="1" spc="-10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6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i="1" spc="-87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867" i="1" spc="-67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i="1" spc="-1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67" dirty="0">
                <a:solidFill>
                  <a:srgbClr val="585858"/>
                </a:solidFill>
                <a:latin typeface="Trebuchet MS"/>
                <a:cs typeface="Trebuchet MS"/>
              </a:rPr>
              <a:t>ws</a:t>
            </a:r>
            <a:r>
              <a:rPr sz="1867" i="1" spc="-8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67" dirty="0">
                <a:solidFill>
                  <a:srgbClr val="585858"/>
                </a:solidFill>
                <a:latin typeface="Trebuchet MS"/>
                <a:cs typeface="Trebuchet MS"/>
              </a:rPr>
              <a:t>&amp;</a:t>
            </a:r>
            <a:r>
              <a:rPr sz="1867" i="1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80" dirty="0">
                <a:solidFill>
                  <a:srgbClr val="585858"/>
                </a:solidFill>
                <a:latin typeface="Trebuchet MS"/>
                <a:cs typeface="Trebuchet MS"/>
              </a:rPr>
              <a:t>Q</a:t>
            </a:r>
            <a:r>
              <a:rPr sz="1867" i="1" spc="20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867" i="1" spc="-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33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tio</a:t>
            </a:r>
            <a:r>
              <a:rPr sz="1867" i="1" spc="-4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13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-47" dirty="0">
                <a:solidFill>
                  <a:srgbClr val="585858"/>
                </a:solidFill>
                <a:latin typeface="Trebuchet MS"/>
                <a:cs typeface="Trebuchet MS"/>
              </a:rPr>
              <a:t>air</a:t>
            </a:r>
            <a:r>
              <a:rPr sz="1867" i="1" spc="-6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100" dirty="0">
                <a:solidFill>
                  <a:srgbClr val="585858"/>
                </a:solidFill>
                <a:latin typeface="Trebuchet MS"/>
                <a:cs typeface="Trebuchet MS"/>
              </a:rPr>
              <a:t>s  </a:t>
            </a:r>
            <a:r>
              <a:rPr sz="1867" i="1" spc="18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-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27" dirty="0">
                <a:solidFill>
                  <a:srgbClr val="585858"/>
                </a:solidFill>
                <a:latin typeface="Trebuchet MS"/>
                <a:cs typeface="Trebuchet MS"/>
              </a:rPr>
              <a:t>que</a:t>
            </a:r>
            <a:r>
              <a:rPr sz="1867" i="1" spc="13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120" dirty="0">
                <a:solidFill>
                  <a:srgbClr val="585858"/>
                </a:solidFill>
                <a:latin typeface="Trebuchet MS"/>
                <a:cs typeface="Trebuchet MS"/>
              </a:rPr>
              <a:t>c</a:t>
            </a:r>
            <a:r>
              <a:rPr sz="1867" i="1" spc="-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40" dirty="0">
                <a:solidFill>
                  <a:srgbClr val="585858"/>
                </a:solidFill>
                <a:latin typeface="Trebuchet MS"/>
                <a:cs typeface="Trebuchet MS"/>
              </a:rPr>
              <a:t>of</a:t>
            </a:r>
            <a:r>
              <a:rPr sz="1867" i="1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dirty="0">
                <a:solidFill>
                  <a:srgbClr val="585858"/>
                </a:solidFill>
                <a:latin typeface="Trebuchet MS"/>
                <a:cs typeface="Trebuchet MS"/>
              </a:rPr>
              <a:t>work</a:t>
            </a:r>
            <a:r>
              <a:rPr sz="1867" i="1" spc="-1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53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i="1" spc="-113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-187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-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6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i="1" spc="-87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867" i="1" spc="-67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i="1" spc="-1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67" dirty="0">
                <a:solidFill>
                  <a:srgbClr val="585858"/>
                </a:solidFill>
                <a:latin typeface="Trebuchet MS"/>
                <a:cs typeface="Trebuchet MS"/>
              </a:rPr>
              <a:t>ws</a:t>
            </a:r>
            <a:endParaRPr sz="1867" dirty="0">
              <a:latin typeface="Trebuchet MS"/>
              <a:cs typeface="Trebuchet MS"/>
            </a:endParaRPr>
          </a:p>
          <a:p>
            <a:pPr marL="612125" algn="ctr"/>
            <a:r>
              <a:rPr sz="1867" i="1" spc="47" dirty="0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sz="1867" i="1" spc="60" dirty="0">
                <a:solidFill>
                  <a:srgbClr val="585858"/>
                </a:solidFill>
                <a:latin typeface="Trebuchet MS"/>
                <a:cs typeface="Trebuchet MS"/>
              </a:rPr>
              <a:t>-</a:t>
            </a:r>
            <a:r>
              <a:rPr sz="1867" i="1" spc="-73" dirty="0">
                <a:solidFill>
                  <a:srgbClr val="585858"/>
                </a:solidFill>
                <a:latin typeface="Trebuchet MS"/>
                <a:cs typeface="Trebuchet MS"/>
              </a:rPr>
              <a:t>si</a:t>
            </a:r>
            <a:r>
              <a:rPr sz="1867" i="1" spc="-8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-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10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67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867" i="1" spc="53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867" i="1" spc="47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53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6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i="1" spc="-87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867" i="1" dirty="0">
                <a:solidFill>
                  <a:srgbClr val="585858"/>
                </a:solidFill>
                <a:latin typeface="Trebuchet MS"/>
                <a:cs typeface="Trebuchet MS"/>
              </a:rPr>
              <a:t>ations</a:t>
            </a:r>
            <a:endParaRPr sz="1867" dirty="0">
              <a:latin typeface="Trebuchet MS"/>
              <a:cs typeface="Trebuchet MS"/>
            </a:endParaRPr>
          </a:p>
          <a:p>
            <a:pPr marL="611278" algn="ctr">
              <a:spcBef>
                <a:spcPts val="7"/>
              </a:spcBef>
            </a:pPr>
            <a:r>
              <a:rPr sz="1867" i="1" spc="73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i="1" spc="-13" dirty="0">
                <a:solidFill>
                  <a:srgbClr val="585858"/>
                </a:solidFill>
                <a:latin typeface="Trebuchet MS"/>
                <a:cs typeface="Trebuchet MS"/>
              </a:rPr>
              <a:t>ol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60" dirty="0">
                <a:solidFill>
                  <a:srgbClr val="585858"/>
                </a:solidFill>
                <a:latin typeface="Trebuchet MS"/>
                <a:cs typeface="Trebuchet MS"/>
              </a:rPr>
              <a:t>-p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layi</a:t>
            </a:r>
            <a:r>
              <a:rPr sz="1867" i="1" spc="-4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-53" dirty="0">
                <a:solidFill>
                  <a:srgbClr val="585858"/>
                </a:solidFill>
                <a:latin typeface="Trebuchet MS"/>
                <a:cs typeface="Trebuchet MS"/>
              </a:rPr>
              <a:t>g,</a:t>
            </a:r>
            <a:r>
              <a:rPr sz="1867" i="1" spc="-9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13" dirty="0">
                <a:solidFill>
                  <a:srgbClr val="585858"/>
                </a:solidFill>
                <a:latin typeface="Trebuchet MS"/>
                <a:cs typeface="Trebuchet MS"/>
              </a:rPr>
              <a:t>walk</a:t>
            </a:r>
            <a:r>
              <a:rPr sz="1867" i="1" spc="-7" dirty="0">
                <a:solidFill>
                  <a:srgbClr val="585858"/>
                </a:solidFill>
                <a:latin typeface="Trebuchet MS"/>
                <a:cs typeface="Trebuchet MS"/>
              </a:rPr>
              <a:t>th</a:t>
            </a:r>
            <a:r>
              <a:rPr sz="1867" i="1" spc="27" dirty="0">
                <a:solidFill>
                  <a:srgbClr val="585858"/>
                </a:solidFill>
                <a:latin typeface="Trebuchet MS"/>
                <a:cs typeface="Trebuchet MS"/>
              </a:rPr>
              <a:t>roug</a:t>
            </a:r>
            <a:r>
              <a:rPr sz="1867" i="1" spc="13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867" i="1" spc="12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67" dirty="0">
                <a:solidFill>
                  <a:srgbClr val="585858"/>
                </a:solidFill>
                <a:latin typeface="Trebuchet MS"/>
                <a:cs typeface="Trebuchet MS"/>
              </a:rPr>
              <a:t>&amp;</a:t>
            </a:r>
            <a:r>
              <a:rPr sz="1867" i="1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7" dirty="0">
                <a:solidFill>
                  <a:srgbClr val="585858"/>
                </a:solidFill>
                <a:latin typeface="Trebuchet MS"/>
                <a:cs typeface="Trebuchet MS"/>
              </a:rPr>
              <a:t>si</a:t>
            </a:r>
            <a:r>
              <a:rPr sz="1867" i="1" spc="27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867" i="1" spc="20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867" i="1" spc="-53" dirty="0">
                <a:solidFill>
                  <a:srgbClr val="585858"/>
                </a:solidFill>
                <a:latin typeface="Trebuchet MS"/>
                <a:cs typeface="Trebuchet MS"/>
              </a:rPr>
              <a:t>la</a:t>
            </a:r>
            <a:r>
              <a:rPr sz="1867" i="1" spc="-47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io</a:t>
            </a:r>
            <a:r>
              <a:rPr sz="1867" i="1" spc="-4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i="1" spc="12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76576" y="977393"/>
            <a:ext cx="7018867" cy="134620"/>
          </a:xfrm>
          <a:custGeom>
            <a:avLst/>
            <a:gdLst/>
            <a:ahLst/>
            <a:cxnLst/>
            <a:rect l="l" t="t" r="r" b="b"/>
            <a:pathLst>
              <a:path w="5264150" h="100965">
                <a:moveTo>
                  <a:pt x="5263896" y="0"/>
                </a:moveTo>
                <a:lnTo>
                  <a:pt x="0" y="0"/>
                </a:lnTo>
                <a:lnTo>
                  <a:pt x="0" y="100584"/>
                </a:lnTo>
                <a:lnTo>
                  <a:pt x="5263896" y="100584"/>
                </a:lnTo>
                <a:lnTo>
                  <a:pt x="5263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50958" y="415760"/>
            <a:ext cx="9603874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293" dirty="0"/>
              <a:t>FLOWS AND ACTIVITIES IN UCD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0888" y="1199503"/>
            <a:ext cx="6328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A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b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as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Malon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67" dirty="0">
                <a:solidFill>
                  <a:srgbClr val="434343"/>
                </a:solidFill>
                <a:latin typeface="Lucida Sans Unicode"/>
                <a:cs typeface="Lucida Sans Unicode"/>
              </a:rPr>
              <a:t>y</a:t>
            </a:r>
            <a:r>
              <a:rPr sz="1600" spc="-227" dirty="0">
                <a:solidFill>
                  <a:srgbClr val="434343"/>
                </a:solidFill>
                <a:latin typeface="Lucida Sans Unicode"/>
                <a:cs typeface="Lucida Sans Unicode"/>
              </a:rPr>
              <a:t>-</a:t>
            </a:r>
            <a:r>
              <a:rPr sz="16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Kric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h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1600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ar</a:t>
            </a:r>
            <a:r>
              <a:rPr sz="1600" spc="-18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62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9600" b="1" spc="-3539" baseline="-4050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2004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Shar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p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oge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s</a:t>
            </a:r>
            <a:r>
              <a:rPr sz="16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2015)</a:t>
            </a:r>
            <a:endParaRPr sz="1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10688"/>
            <a:ext cx="12192000" cy="396240"/>
            <a:chOff x="0" y="2033016"/>
            <a:chExt cx="9144000" cy="297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754" y="2042021"/>
              <a:ext cx="4174245" cy="2791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20055" y="2083308"/>
              <a:ext cx="4124325" cy="178435"/>
            </a:xfrm>
            <a:custGeom>
              <a:avLst/>
              <a:gdLst/>
              <a:ahLst/>
              <a:cxnLst/>
              <a:rect l="l" t="t" r="r" b="b"/>
              <a:pathLst>
                <a:path w="4124325" h="178435">
                  <a:moveTo>
                    <a:pt x="0" y="178307"/>
                  </a:moveTo>
                  <a:lnTo>
                    <a:pt x="4123943" y="178307"/>
                  </a:lnTo>
                  <a:lnTo>
                    <a:pt x="4123943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1291" y="2106168"/>
              <a:ext cx="1152143" cy="1813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0728" y="2145792"/>
              <a:ext cx="1033780" cy="64135"/>
            </a:xfrm>
            <a:custGeom>
              <a:avLst/>
              <a:gdLst/>
              <a:ahLst/>
              <a:cxnLst/>
              <a:rect l="l" t="t" r="r" b="b"/>
              <a:pathLst>
                <a:path w="1033779" h="64135">
                  <a:moveTo>
                    <a:pt x="103327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1033272" y="64007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33016"/>
              <a:ext cx="4265676" cy="2971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2083308"/>
              <a:ext cx="4206240" cy="178435"/>
            </a:xfrm>
            <a:custGeom>
              <a:avLst/>
              <a:gdLst/>
              <a:ahLst/>
              <a:cxnLst/>
              <a:rect l="l" t="t" r="r" b="b"/>
              <a:pathLst>
                <a:path w="4206240" h="178435">
                  <a:moveTo>
                    <a:pt x="4206240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4206240" y="178307"/>
                  </a:lnTo>
                  <a:lnTo>
                    <a:pt x="420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2923" y="3960537"/>
            <a:ext cx="5047730" cy="12688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spc="-200" dirty="0">
                <a:solidFill>
                  <a:srgbClr val="585858"/>
                </a:solidFill>
                <a:latin typeface="Trebuchet MS"/>
                <a:cs typeface="Trebuchet MS"/>
              </a:rPr>
              <a:t>2.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en-US"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lang="en-ID" sz="2400" b="1" spc="73" dirty="0">
                <a:solidFill>
                  <a:srgbClr val="585858"/>
                </a:solidFill>
                <a:latin typeface="Trebuchet MS"/>
                <a:cs typeface="Trebuchet MS"/>
              </a:rPr>
              <a:t>Designing) Alternative Designs</a:t>
            </a:r>
            <a:endParaRPr sz="2400" dirty="0">
              <a:latin typeface="Trebuchet MS"/>
              <a:cs typeface="Trebuchet MS"/>
            </a:endParaRPr>
          </a:p>
          <a:p>
            <a:pPr marL="15875" marR="12700" algn="ctr">
              <a:spcBef>
                <a:spcPts val="2400"/>
              </a:spcBef>
            </a:pPr>
            <a:r>
              <a:rPr lang="en-ID" sz="1867" i="1" spc="133" dirty="0">
                <a:solidFill>
                  <a:srgbClr val="585858"/>
                </a:solidFill>
                <a:latin typeface="Trebuchet MS"/>
              </a:rPr>
              <a:t>Designing Information Architecture, Wireframing, the Interface</a:t>
            </a:r>
            <a:endParaRPr sz="1867" i="1" spc="133" dirty="0">
              <a:solidFill>
                <a:srgbClr val="585858"/>
              </a:solidFill>
              <a:latin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060449"/>
            <a:ext cx="6864773" cy="1689100"/>
            <a:chOff x="0" y="1545336"/>
            <a:chExt cx="5148580" cy="12668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3152" y="1545336"/>
              <a:ext cx="1264920" cy="12664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98976" y="1616964"/>
              <a:ext cx="1146175" cy="1148080"/>
            </a:xfrm>
            <a:custGeom>
              <a:avLst/>
              <a:gdLst/>
              <a:ahLst/>
              <a:cxnLst/>
              <a:rect l="l" t="t" r="r" b="b"/>
              <a:pathLst>
                <a:path w="1146175" h="1148080">
                  <a:moveTo>
                    <a:pt x="573024" y="0"/>
                  </a:moveTo>
                  <a:lnTo>
                    <a:pt x="526025" y="1902"/>
                  </a:lnTo>
                  <a:lnTo>
                    <a:pt x="480073" y="7510"/>
                  </a:lnTo>
                  <a:lnTo>
                    <a:pt x="435315" y="16677"/>
                  </a:lnTo>
                  <a:lnTo>
                    <a:pt x="391899" y="29254"/>
                  </a:lnTo>
                  <a:lnTo>
                    <a:pt x="349972" y="45094"/>
                  </a:lnTo>
                  <a:lnTo>
                    <a:pt x="309681" y="64050"/>
                  </a:lnTo>
                  <a:lnTo>
                    <a:pt x="271174" y="85973"/>
                  </a:lnTo>
                  <a:lnTo>
                    <a:pt x="234598" y="110715"/>
                  </a:lnTo>
                  <a:lnTo>
                    <a:pt x="200101" y="138129"/>
                  </a:lnTo>
                  <a:lnTo>
                    <a:pt x="167830" y="168068"/>
                  </a:lnTo>
                  <a:lnTo>
                    <a:pt x="137933" y="200383"/>
                  </a:lnTo>
                  <a:lnTo>
                    <a:pt x="110557" y="234927"/>
                  </a:lnTo>
                  <a:lnTo>
                    <a:pt x="85849" y="271552"/>
                  </a:lnTo>
                  <a:lnTo>
                    <a:pt x="63957" y="310110"/>
                  </a:lnTo>
                  <a:lnTo>
                    <a:pt x="45029" y="350454"/>
                  </a:lnTo>
                  <a:lnTo>
                    <a:pt x="29212" y="392436"/>
                  </a:lnTo>
                  <a:lnTo>
                    <a:pt x="16652" y="435907"/>
                  </a:lnTo>
                  <a:lnTo>
                    <a:pt x="7499" y="480721"/>
                  </a:lnTo>
                  <a:lnTo>
                    <a:pt x="1899" y="526730"/>
                  </a:lnTo>
                  <a:lnTo>
                    <a:pt x="0" y="573786"/>
                  </a:lnTo>
                  <a:lnTo>
                    <a:pt x="1899" y="620841"/>
                  </a:lnTo>
                  <a:lnTo>
                    <a:pt x="7499" y="666850"/>
                  </a:lnTo>
                  <a:lnTo>
                    <a:pt x="16652" y="711664"/>
                  </a:lnTo>
                  <a:lnTo>
                    <a:pt x="29212" y="755135"/>
                  </a:lnTo>
                  <a:lnTo>
                    <a:pt x="45029" y="797117"/>
                  </a:lnTo>
                  <a:lnTo>
                    <a:pt x="63957" y="837461"/>
                  </a:lnTo>
                  <a:lnTo>
                    <a:pt x="85849" y="876019"/>
                  </a:lnTo>
                  <a:lnTo>
                    <a:pt x="110557" y="912644"/>
                  </a:lnTo>
                  <a:lnTo>
                    <a:pt x="137933" y="947188"/>
                  </a:lnTo>
                  <a:lnTo>
                    <a:pt x="167830" y="979503"/>
                  </a:lnTo>
                  <a:lnTo>
                    <a:pt x="200101" y="1009442"/>
                  </a:lnTo>
                  <a:lnTo>
                    <a:pt x="234598" y="1036856"/>
                  </a:lnTo>
                  <a:lnTo>
                    <a:pt x="271174" y="1061598"/>
                  </a:lnTo>
                  <a:lnTo>
                    <a:pt x="309681" y="1083521"/>
                  </a:lnTo>
                  <a:lnTo>
                    <a:pt x="349972" y="1102477"/>
                  </a:lnTo>
                  <a:lnTo>
                    <a:pt x="391899" y="1118317"/>
                  </a:lnTo>
                  <a:lnTo>
                    <a:pt x="435315" y="1130894"/>
                  </a:lnTo>
                  <a:lnTo>
                    <a:pt x="480073" y="1140061"/>
                  </a:lnTo>
                  <a:lnTo>
                    <a:pt x="526025" y="1145669"/>
                  </a:lnTo>
                  <a:lnTo>
                    <a:pt x="573024" y="1147572"/>
                  </a:lnTo>
                  <a:lnTo>
                    <a:pt x="620022" y="1145669"/>
                  </a:lnTo>
                  <a:lnTo>
                    <a:pt x="665974" y="1140061"/>
                  </a:lnTo>
                  <a:lnTo>
                    <a:pt x="710732" y="1130894"/>
                  </a:lnTo>
                  <a:lnTo>
                    <a:pt x="754148" y="1118317"/>
                  </a:lnTo>
                  <a:lnTo>
                    <a:pt x="796075" y="1102477"/>
                  </a:lnTo>
                  <a:lnTo>
                    <a:pt x="836366" y="1083521"/>
                  </a:lnTo>
                  <a:lnTo>
                    <a:pt x="874873" y="1061598"/>
                  </a:lnTo>
                  <a:lnTo>
                    <a:pt x="911449" y="1036856"/>
                  </a:lnTo>
                  <a:lnTo>
                    <a:pt x="945946" y="1009442"/>
                  </a:lnTo>
                  <a:lnTo>
                    <a:pt x="978217" y="979503"/>
                  </a:lnTo>
                  <a:lnTo>
                    <a:pt x="1008114" y="947188"/>
                  </a:lnTo>
                  <a:lnTo>
                    <a:pt x="1035490" y="912644"/>
                  </a:lnTo>
                  <a:lnTo>
                    <a:pt x="1060198" y="876019"/>
                  </a:lnTo>
                  <a:lnTo>
                    <a:pt x="1082090" y="837461"/>
                  </a:lnTo>
                  <a:lnTo>
                    <a:pt x="1101018" y="797117"/>
                  </a:lnTo>
                  <a:lnTo>
                    <a:pt x="1116835" y="755135"/>
                  </a:lnTo>
                  <a:lnTo>
                    <a:pt x="1129395" y="711664"/>
                  </a:lnTo>
                  <a:lnTo>
                    <a:pt x="1138548" y="666850"/>
                  </a:lnTo>
                  <a:lnTo>
                    <a:pt x="1144148" y="620841"/>
                  </a:lnTo>
                  <a:lnTo>
                    <a:pt x="1146048" y="573786"/>
                  </a:lnTo>
                  <a:lnTo>
                    <a:pt x="1144148" y="526730"/>
                  </a:lnTo>
                  <a:lnTo>
                    <a:pt x="1138548" y="480721"/>
                  </a:lnTo>
                  <a:lnTo>
                    <a:pt x="1129395" y="435907"/>
                  </a:lnTo>
                  <a:lnTo>
                    <a:pt x="1116835" y="392436"/>
                  </a:lnTo>
                  <a:lnTo>
                    <a:pt x="1101018" y="350454"/>
                  </a:lnTo>
                  <a:lnTo>
                    <a:pt x="1082090" y="310110"/>
                  </a:lnTo>
                  <a:lnTo>
                    <a:pt x="1060198" y="271552"/>
                  </a:lnTo>
                  <a:lnTo>
                    <a:pt x="1035490" y="234927"/>
                  </a:lnTo>
                  <a:lnTo>
                    <a:pt x="1008114" y="200383"/>
                  </a:lnTo>
                  <a:lnTo>
                    <a:pt x="978217" y="168068"/>
                  </a:lnTo>
                  <a:lnTo>
                    <a:pt x="945946" y="138129"/>
                  </a:lnTo>
                  <a:lnTo>
                    <a:pt x="911449" y="110715"/>
                  </a:lnTo>
                  <a:lnTo>
                    <a:pt x="874873" y="85973"/>
                  </a:lnTo>
                  <a:lnTo>
                    <a:pt x="836366" y="64050"/>
                  </a:lnTo>
                  <a:lnTo>
                    <a:pt x="796075" y="45094"/>
                  </a:lnTo>
                  <a:lnTo>
                    <a:pt x="754148" y="29254"/>
                  </a:lnTo>
                  <a:lnTo>
                    <a:pt x="710732" y="16677"/>
                  </a:lnTo>
                  <a:lnTo>
                    <a:pt x="665974" y="7510"/>
                  </a:lnTo>
                  <a:lnTo>
                    <a:pt x="620022" y="1902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106168"/>
              <a:ext cx="4021836" cy="1813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2145791"/>
              <a:ext cx="3962400" cy="64135"/>
            </a:xfrm>
            <a:custGeom>
              <a:avLst/>
              <a:gdLst/>
              <a:ahLst/>
              <a:cxnLst/>
              <a:rect l="l" t="t" r="r" b="b"/>
              <a:pathLst>
                <a:path w="3962400" h="64135">
                  <a:moveTo>
                    <a:pt x="3962400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3962400" y="64007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908" y="1848611"/>
              <a:ext cx="646176" cy="64617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576576" y="977393"/>
            <a:ext cx="7018867" cy="134620"/>
          </a:xfrm>
          <a:custGeom>
            <a:avLst/>
            <a:gdLst/>
            <a:ahLst/>
            <a:cxnLst/>
            <a:rect l="l" t="t" r="r" b="b"/>
            <a:pathLst>
              <a:path w="5264150" h="100965">
                <a:moveTo>
                  <a:pt x="5263896" y="0"/>
                </a:moveTo>
                <a:lnTo>
                  <a:pt x="0" y="0"/>
                </a:lnTo>
                <a:lnTo>
                  <a:pt x="0" y="100584"/>
                </a:lnTo>
                <a:lnTo>
                  <a:pt x="5263896" y="100584"/>
                </a:lnTo>
                <a:lnTo>
                  <a:pt x="5263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937257" y="1021756"/>
            <a:ext cx="6328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A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b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as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Malon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67" dirty="0">
                <a:solidFill>
                  <a:srgbClr val="434343"/>
                </a:solidFill>
                <a:latin typeface="Lucida Sans Unicode"/>
                <a:cs typeface="Lucida Sans Unicode"/>
              </a:rPr>
              <a:t>y</a:t>
            </a:r>
            <a:r>
              <a:rPr sz="1600" spc="-227" dirty="0">
                <a:solidFill>
                  <a:srgbClr val="434343"/>
                </a:solidFill>
                <a:latin typeface="Lucida Sans Unicode"/>
                <a:cs typeface="Lucida Sans Unicode"/>
              </a:rPr>
              <a:t>-</a:t>
            </a:r>
            <a:r>
              <a:rPr sz="16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Kric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h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1600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ar</a:t>
            </a:r>
            <a:r>
              <a:rPr sz="1600" spc="-18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62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9600" b="1" spc="-3539" baseline="-4050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2004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Shar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p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oge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s</a:t>
            </a:r>
            <a:r>
              <a:rPr sz="16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2015)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B000F9A2-3556-1196-F9E0-63D63D6D8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958" y="415760"/>
            <a:ext cx="9603874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293" dirty="0"/>
              <a:t>FLOWS AND ACTIVITIES IN UCD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10688"/>
            <a:ext cx="12192000" cy="396240"/>
            <a:chOff x="0" y="2033016"/>
            <a:chExt cx="9144000" cy="297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754" y="2042021"/>
              <a:ext cx="4174245" cy="2791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20055" y="2083308"/>
              <a:ext cx="4124325" cy="178435"/>
            </a:xfrm>
            <a:custGeom>
              <a:avLst/>
              <a:gdLst/>
              <a:ahLst/>
              <a:cxnLst/>
              <a:rect l="l" t="t" r="r" b="b"/>
              <a:pathLst>
                <a:path w="4124325" h="178435">
                  <a:moveTo>
                    <a:pt x="0" y="178307"/>
                  </a:moveTo>
                  <a:lnTo>
                    <a:pt x="4123943" y="178307"/>
                  </a:lnTo>
                  <a:lnTo>
                    <a:pt x="4123943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1291" y="2106168"/>
              <a:ext cx="1152143" cy="1813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0728" y="2145792"/>
              <a:ext cx="1033780" cy="64135"/>
            </a:xfrm>
            <a:custGeom>
              <a:avLst/>
              <a:gdLst/>
              <a:ahLst/>
              <a:cxnLst/>
              <a:rect l="l" t="t" r="r" b="b"/>
              <a:pathLst>
                <a:path w="1033779" h="64135">
                  <a:moveTo>
                    <a:pt x="103327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1033272" y="64007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33016"/>
              <a:ext cx="4265676" cy="2971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2083308"/>
              <a:ext cx="4206240" cy="178435"/>
            </a:xfrm>
            <a:custGeom>
              <a:avLst/>
              <a:gdLst/>
              <a:ahLst/>
              <a:cxnLst/>
              <a:rect l="l" t="t" r="r" b="b"/>
              <a:pathLst>
                <a:path w="4206240" h="178435">
                  <a:moveTo>
                    <a:pt x="4206240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4206240" y="178307"/>
                  </a:lnTo>
                  <a:lnTo>
                    <a:pt x="420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95750" y="3985119"/>
            <a:ext cx="4125736" cy="16305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3834" algn="ctr">
              <a:spcBef>
                <a:spcPts val="133"/>
              </a:spcBef>
            </a:pPr>
            <a:r>
              <a:rPr sz="2400" b="1" spc="-207" dirty="0">
                <a:solidFill>
                  <a:srgbClr val="585858"/>
                </a:solidFill>
                <a:latin typeface="Trebuchet MS"/>
                <a:cs typeface="Trebuchet MS"/>
              </a:rPr>
              <a:t>3.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en-ID" sz="2400" b="1" spc="152" dirty="0">
                <a:solidFill>
                  <a:srgbClr val="585858"/>
                </a:solidFill>
                <a:latin typeface="Trebuchet MS"/>
                <a:cs typeface="Trebuchet MS"/>
              </a:rPr>
              <a:t>Make</a:t>
            </a:r>
            <a:r>
              <a:rPr sz="2400" b="1" spc="-14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en-US" sz="2400" b="1" spc="-147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sz="2400" b="1" i="1" spc="-60" dirty="0">
                <a:solidFill>
                  <a:srgbClr val="585858"/>
                </a:solidFill>
                <a:latin typeface="Trebuchet MS"/>
                <a:cs typeface="Trebuchet MS"/>
              </a:rPr>
              <a:t>Protot</a:t>
            </a:r>
            <a:r>
              <a:rPr sz="2400" b="1" i="1" spc="-27" dirty="0">
                <a:solidFill>
                  <a:srgbClr val="585858"/>
                </a:solidFill>
                <a:latin typeface="Trebuchet MS"/>
                <a:cs typeface="Trebuchet MS"/>
              </a:rPr>
              <a:t>ype</a:t>
            </a:r>
            <a:r>
              <a:rPr lang="en-US" sz="2400" b="1" i="1" spc="-27" dirty="0">
                <a:solidFill>
                  <a:srgbClr val="585858"/>
                </a:solidFill>
                <a:latin typeface="Trebuchet MS"/>
                <a:cs typeface="Trebuchet MS"/>
              </a:rPr>
              <a:t>)</a:t>
            </a:r>
          </a:p>
          <a:p>
            <a:pPr marL="243834" algn="ctr">
              <a:spcBef>
                <a:spcPts val="133"/>
              </a:spcBef>
            </a:pPr>
            <a:endParaRPr sz="2400" dirty="0">
              <a:latin typeface="Trebuchet MS"/>
              <a:cs typeface="Trebuchet MS"/>
            </a:endParaRPr>
          </a:p>
          <a:p>
            <a:pPr marL="3387" algn="ctr"/>
            <a:r>
              <a:rPr lang="en-ID" sz="1867" i="1" spc="133" dirty="0">
                <a:solidFill>
                  <a:srgbClr val="585858"/>
                </a:solidFill>
                <a:latin typeface="Trebuchet MS"/>
              </a:rPr>
              <a:t>Create a clickable mock-up
Tools that can be used:</a:t>
            </a:r>
          </a:p>
          <a:p>
            <a:pPr marL="3387" algn="ctr"/>
            <a:r>
              <a:rPr sz="1867" b="1" spc="-7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867" b="1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b="1" spc="140" dirty="0">
                <a:solidFill>
                  <a:srgbClr val="585858"/>
                </a:solidFill>
                <a:latin typeface="Trebuchet MS"/>
                <a:cs typeface="Trebuchet MS"/>
              </a:rPr>
              <a:t>gma</a:t>
            </a:r>
            <a:r>
              <a:rPr sz="1867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spc="-545" dirty="0">
                <a:solidFill>
                  <a:srgbClr val="585858"/>
                </a:solidFill>
                <a:latin typeface="Trebuchet MS"/>
                <a:cs typeface="Trebuchet MS"/>
              </a:rPr>
              <a:t>|</a:t>
            </a:r>
            <a:r>
              <a:rPr sz="1867" spc="-8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27" dirty="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sz="1867" b="1" spc="20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867" b="1" spc="-127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b="1" spc="13" dirty="0">
                <a:solidFill>
                  <a:srgbClr val="585858"/>
                </a:solidFill>
                <a:latin typeface="Trebuchet MS"/>
                <a:cs typeface="Trebuchet MS"/>
              </a:rPr>
              <a:t>si</a:t>
            </a:r>
            <a:r>
              <a:rPr sz="1867" b="1" spc="107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867" b="1" spc="67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867" b="1" spc="-1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127" dirty="0">
                <a:solidFill>
                  <a:srgbClr val="585858"/>
                </a:solidFill>
                <a:latin typeface="Trebuchet MS"/>
                <a:cs typeface="Trebuchet MS"/>
              </a:rPr>
              <a:t>App</a:t>
            </a:r>
            <a:r>
              <a:rPr sz="1867" b="1" spc="-9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545" dirty="0">
                <a:solidFill>
                  <a:srgbClr val="585858"/>
                </a:solidFill>
                <a:latin typeface="Trebuchet MS"/>
                <a:cs typeface="Trebuchet MS"/>
              </a:rPr>
              <a:t>|</a:t>
            </a:r>
            <a:r>
              <a:rPr sz="1867" b="1" spc="-6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313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867" b="1" spc="13" dirty="0">
                <a:solidFill>
                  <a:srgbClr val="585858"/>
                </a:solidFill>
                <a:latin typeface="Trebuchet MS"/>
                <a:cs typeface="Trebuchet MS"/>
              </a:rPr>
              <a:t>arvel</a:t>
            </a:r>
            <a:r>
              <a:rPr sz="1867" b="1" spc="-11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127" dirty="0">
                <a:solidFill>
                  <a:srgbClr val="585858"/>
                </a:solidFill>
                <a:latin typeface="Trebuchet MS"/>
                <a:cs typeface="Trebuchet MS"/>
              </a:rPr>
              <a:t>App</a:t>
            </a:r>
            <a:endParaRPr sz="1867" b="1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060449"/>
            <a:ext cx="6864773" cy="1689100"/>
            <a:chOff x="0" y="1545336"/>
            <a:chExt cx="5148580" cy="12668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3152" y="1545336"/>
              <a:ext cx="1264920" cy="12664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98976" y="1616964"/>
              <a:ext cx="1146175" cy="1148080"/>
            </a:xfrm>
            <a:custGeom>
              <a:avLst/>
              <a:gdLst/>
              <a:ahLst/>
              <a:cxnLst/>
              <a:rect l="l" t="t" r="r" b="b"/>
              <a:pathLst>
                <a:path w="1146175" h="1148080">
                  <a:moveTo>
                    <a:pt x="573024" y="0"/>
                  </a:moveTo>
                  <a:lnTo>
                    <a:pt x="526025" y="1902"/>
                  </a:lnTo>
                  <a:lnTo>
                    <a:pt x="480073" y="7510"/>
                  </a:lnTo>
                  <a:lnTo>
                    <a:pt x="435315" y="16677"/>
                  </a:lnTo>
                  <a:lnTo>
                    <a:pt x="391899" y="29254"/>
                  </a:lnTo>
                  <a:lnTo>
                    <a:pt x="349972" y="45094"/>
                  </a:lnTo>
                  <a:lnTo>
                    <a:pt x="309681" y="64050"/>
                  </a:lnTo>
                  <a:lnTo>
                    <a:pt x="271174" y="85973"/>
                  </a:lnTo>
                  <a:lnTo>
                    <a:pt x="234598" y="110715"/>
                  </a:lnTo>
                  <a:lnTo>
                    <a:pt x="200101" y="138129"/>
                  </a:lnTo>
                  <a:lnTo>
                    <a:pt x="167830" y="168068"/>
                  </a:lnTo>
                  <a:lnTo>
                    <a:pt x="137933" y="200383"/>
                  </a:lnTo>
                  <a:lnTo>
                    <a:pt x="110557" y="234927"/>
                  </a:lnTo>
                  <a:lnTo>
                    <a:pt x="85849" y="271552"/>
                  </a:lnTo>
                  <a:lnTo>
                    <a:pt x="63957" y="310110"/>
                  </a:lnTo>
                  <a:lnTo>
                    <a:pt x="45029" y="350454"/>
                  </a:lnTo>
                  <a:lnTo>
                    <a:pt x="29212" y="392436"/>
                  </a:lnTo>
                  <a:lnTo>
                    <a:pt x="16652" y="435907"/>
                  </a:lnTo>
                  <a:lnTo>
                    <a:pt x="7499" y="480721"/>
                  </a:lnTo>
                  <a:lnTo>
                    <a:pt x="1899" y="526730"/>
                  </a:lnTo>
                  <a:lnTo>
                    <a:pt x="0" y="573786"/>
                  </a:lnTo>
                  <a:lnTo>
                    <a:pt x="1899" y="620841"/>
                  </a:lnTo>
                  <a:lnTo>
                    <a:pt x="7499" y="666850"/>
                  </a:lnTo>
                  <a:lnTo>
                    <a:pt x="16652" y="711664"/>
                  </a:lnTo>
                  <a:lnTo>
                    <a:pt x="29212" y="755135"/>
                  </a:lnTo>
                  <a:lnTo>
                    <a:pt x="45029" y="797117"/>
                  </a:lnTo>
                  <a:lnTo>
                    <a:pt x="63957" y="837461"/>
                  </a:lnTo>
                  <a:lnTo>
                    <a:pt x="85849" y="876019"/>
                  </a:lnTo>
                  <a:lnTo>
                    <a:pt x="110557" y="912644"/>
                  </a:lnTo>
                  <a:lnTo>
                    <a:pt x="137933" y="947188"/>
                  </a:lnTo>
                  <a:lnTo>
                    <a:pt x="167830" y="979503"/>
                  </a:lnTo>
                  <a:lnTo>
                    <a:pt x="200101" y="1009442"/>
                  </a:lnTo>
                  <a:lnTo>
                    <a:pt x="234598" y="1036856"/>
                  </a:lnTo>
                  <a:lnTo>
                    <a:pt x="271174" y="1061598"/>
                  </a:lnTo>
                  <a:lnTo>
                    <a:pt x="309681" y="1083521"/>
                  </a:lnTo>
                  <a:lnTo>
                    <a:pt x="349972" y="1102477"/>
                  </a:lnTo>
                  <a:lnTo>
                    <a:pt x="391899" y="1118317"/>
                  </a:lnTo>
                  <a:lnTo>
                    <a:pt x="435315" y="1130894"/>
                  </a:lnTo>
                  <a:lnTo>
                    <a:pt x="480073" y="1140061"/>
                  </a:lnTo>
                  <a:lnTo>
                    <a:pt x="526025" y="1145669"/>
                  </a:lnTo>
                  <a:lnTo>
                    <a:pt x="573024" y="1147572"/>
                  </a:lnTo>
                  <a:lnTo>
                    <a:pt x="620022" y="1145669"/>
                  </a:lnTo>
                  <a:lnTo>
                    <a:pt x="665974" y="1140061"/>
                  </a:lnTo>
                  <a:lnTo>
                    <a:pt x="710732" y="1130894"/>
                  </a:lnTo>
                  <a:lnTo>
                    <a:pt x="754148" y="1118317"/>
                  </a:lnTo>
                  <a:lnTo>
                    <a:pt x="796075" y="1102477"/>
                  </a:lnTo>
                  <a:lnTo>
                    <a:pt x="836366" y="1083521"/>
                  </a:lnTo>
                  <a:lnTo>
                    <a:pt x="874873" y="1061598"/>
                  </a:lnTo>
                  <a:lnTo>
                    <a:pt x="911449" y="1036856"/>
                  </a:lnTo>
                  <a:lnTo>
                    <a:pt x="945946" y="1009442"/>
                  </a:lnTo>
                  <a:lnTo>
                    <a:pt x="978217" y="979503"/>
                  </a:lnTo>
                  <a:lnTo>
                    <a:pt x="1008114" y="947188"/>
                  </a:lnTo>
                  <a:lnTo>
                    <a:pt x="1035490" y="912644"/>
                  </a:lnTo>
                  <a:lnTo>
                    <a:pt x="1060198" y="876019"/>
                  </a:lnTo>
                  <a:lnTo>
                    <a:pt x="1082090" y="837461"/>
                  </a:lnTo>
                  <a:lnTo>
                    <a:pt x="1101018" y="797117"/>
                  </a:lnTo>
                  <a:lnTo>
                    <a:pt x="1116835" y="755135"/>
                  </a:lnTo>
                  <a:lnTo>
                    <a:pt x="1129395" y="711664"/>
                  </a:lnTo>
                  <a:lnTo>
                    <a:pt x="1138548" y="666850"/>
                  </a:lnTo>
                  <a:lnTo>
                    <a:pt x="1144148" y="620841"/>
                  </a:lnTo>
                  <a:lnTo>
                    <a:pt x="1146048" y="573786"/>
                  </a:lnTo>
                  <a:lnTo>
                    <a:pt x="1144148" y="526730"/>
                  </a:lnTo>
                  <a:lnTo>
                    <a:pt x="1138548" y="480721"/>
                  </a:lnTo>
                  <a:lnTo>
                    <a:pt x="1129395" y="435907"/>
                  </a:lnTo>
                  <a:lnTo>
                    <a:pt x="1116835" y="392436"/>
                  </a:lnTo>
                  <a:lnTo>
                    <a:pt x="1101018" y="350454"/>
                  </a:lnTo>
                  <a:lnTo>
                    <a:pt x="1082090" y="310110"/>
                  </a:lnTo>
                  <a:lnTo>
                    <a:pt x="1060198" y="271552"/>
                  </a:lnTo>
                  <a:lnTo>
                    <a:pt x="1035490" y="234927"/>
                  </a:lnTo>
                  <a:lnTo>
                    <a:pt x="1008114" y="200383"/>
                  </a:lnTo>
                  <a:lnTo>
                    <a:pt x="978217" y="168068"/>
                  </a:lnTo>
                  <a:lnTo>
                    <a:pt x="945946" y="138129"/>
                  </a:lnTo>
                  <a:lnTo>
                    <a:pt x="911449" y="110715"/>
                  </a:lnTo>
                  <a:lnTo>
                    <a:pt x="874873" y="85973"/>
                  </a:lnTo>
                  <a:lnTo>
                    <a:pt x="836366" y="64050"/>
                  </a:lnTo>
                  <a:lnTo>
                    <a:pt x="796075" y="45094"/>
                  </a:lnTo>
                  <a:lnTo>
                    <a:pt x="754148" y="29254"/>
                  </a:lnTo>
                  <a:lnTo>
                    <a:pt x="710732" y="16677"/>
                  </a:lnTo>
                  <a:lnTo>
                    <a:pt x="665974" y="7510"/>
                  </a:lnTo>
                  <a:lnTo>
                    <a:pt x="620022" y="1902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106168"/>
              <a:ext cx="4021836" cy="1813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2145791"/>
              <a:ext cx="3962400" cy="64135"/>
            </a:xfrm>
            <a:custGeom>
              <a:avLst/>
              <a:gdLst/>
              <a:ahLst/>
              <a:cxnLst/>
              <a:rect l="l" t="t" r="r" b="b"/>
              <a:pathLst>
                <a:path w="3962400" h="64135">
                  <a:moveTo>
                    <a:pt x="3962400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3962400" y="64007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2628" y="1894331"/>
              <a:ext cx="646176" cy="64617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576576" y="977393"/>
            <a:ext cx="7018867" cy="134620"/>
          </a:xfrm>
          <a:custGeom>
            <a:avLst/>
            <a:gdLst/>
            <a:ahLst/>
            <a:cxnLst/>
            <a:rect l="l" t="t" r="r" b="b"/>
            <a:pathLst>
              <a:path w="5264150" h="100965">
                <a:moveTo>
                  <a:pt x="5263896" y="0"/>
                </a:moveTo>
                <a:lnTo>
                  <a:pt x="0" y="0"/>
                </a:lnTo>
                <a:lnTo>
                  <a:pt x="0" y="100584"/>
                </a:lnTo>
                <a:lnTo>
                  <a:pt x="5263896" y="100584"/>
                </a:lnTo>
                <a:lnTo>
                  <a:pt x="5263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937257" y="1021756"/>
            <a:ext cx="6328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A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b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as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Malon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67" dirty="0">
                <a:solidFill>
                  <a:srgbClr val="434343"/>
                </a:solidFill>
                <a:latin typeface="Lucida Sans Unicode"/>
                <a:cs typeface="Lucida Sans Unicode"/>
              </a:rPr>
              <a:t>y</a:t>
            </a:r>
            <a:r>
              <a:rPr sz="1600" spc="-227" dirty="0">
                <a:solidFill>
                  <a:srgbClr val="434343"/>
                </a:solidFill>
                <a:latin typeface="Lucida Sans Unicode"/>
                <a:cs typeface="Lucida Sans Unicode"/>
              </a:rPr>
              <a:t>-</a:t>
            </a:r>
            <a:r>
              <a:rPr sz="16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Kric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h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1600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ar</a:t>
            </a:r>
            <a:r>
              <a:rPr sz="1600" spc="-18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62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9600" b="1" spc="-3539" baseline="-4050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2004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Shar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p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oge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s</a:t>
            </a:r>
            <a:r>
              <a:rPr sz="16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2015)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FC103BD3-4CCA-C80B-FCEB-8C2C6E1FD63A}"/>
              </a:ext>
            </a:extLst>
          </p:cNvPr>
          <p:cNvSpPr txBox="1">
            <a:spLocks/>
          </p:cNvSpPr>
          <p:nvPr/>
        </p:nvSpPr>
        <p:spPr>
          <a:xfrm>
            <a:off x="1350958" y="415760"/>
            <a:ext cx="9603874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293"/>
              <a:t>FLOWS AND ACTIVITIES IN UCD</a:t>
            </a:r>
            <a:endParaRPr lang="en-ID"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alendar on table">
            <a:extLst>
              <a:ext uri="{FF2B5EF4-FFF2-40B4-BE49-F238E27FC236}">
                <a16:creationId xmlns:a16="http://schemas.microsoft.com/office/drawing/2014/main" id="{D0395D32-9511-4932-A10D-FCCA52C5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6" y="10"/>
            <a:ext cx="12191999" cy="6180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19E58-E074-1446-9A22-D379A3BE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574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Review from Last Session: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A74EDF-0489-524E-A1B0-48FCF7FFE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have we learned from Last week?</a:t>
            </a:r>
          </a:p>
        </p:txBody>
      </p:sp>
    </p:spTree>
    <p:extLst>
      <p:ext uri="{BB962C8B-B14F-4D97-AF65-F5344CB8AC3E}">
        <p14:creationId xmlns:p14="http://schemas.microsoft.com/office/powerpoint/2010/main" val="6138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22695"/>
            <a:ext cx="5676053" cy="372533"/>
            <a:chOff x="0" y="2042021"/>
            <a:chExt cx="4257040" cy="279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42021"/>
              <a:ext cx="4256561" cy="2791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83308"/>
              <a:ext cx="4206240" cy="178435"/>
            </a:xfrm>
            <a:custGeom>
              <a:avLst/>
              <a:gdLst/>
              <a:ahLst/>
              <a:cxnLst/>
              <a:rect l="l" t="t" r="r" b="b"/>
              <a:pathLst>
                <a:path w="4206240" h="178435">
                  <a:moveTo>
                    <a:pt x="4206240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4206240" y="178307"/>
                  </a:lnTo>
                  <a:lnTo>
                    <a:pt x="420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20111" y="4040294"/>
            <a:ext cx="5527389" cy="15357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400" b="1" spc="-193" dirty="0">
                <a:solidFill>
                  <a:srgbClr val="585858"/>
                </a:solidFill>
                <a:latin typeface="Trebuchet MS"/>
                <a:cs typeface="Trebuchet MS"/>
              </a:rPr>
              <a:t>4.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en-ID" sz="2400" b="1" spc="67" dirty="0">
                <a:solidFill>
                  <a:srgbClr val="585858"/>
                </a:solidFill>
                <a:latin typeface="Trebuchet MS"/>
                <a:cs typeface="Trebuchet MS"/>
              </a:rPr>
              <a:t>Interaction Design (Evaluation)</a:t>
            </a:r>
            <a:endParaRPr sz="2400" dirty="0">
              <a:latin typeface="Trebuchet MS"/>
              <a:cs typeface="Trebuchet MS"/>
            </a:endParaRPr>
          </a:p>
          <a:p>
            <a:pPr marL="935543" marR="922844" indent="2540" algn="ctr"/>
            <a:endParaRPr lang="en-US" sz="1867" i="1" spc="160" dirty="0">
              <a:solidFill>
                <a:srgbClr val="585858"/>
              </a:solidFill>
              <a:latin typeface="Trebuchet MS"/>
              <a:cs typeface="Trebuchet MS"/>
            </a:endParaRPr>
          </a:p>
          <a:p>
            <a:pPr marL="935543" marR="922844" indent="2540" algn="ctr"/>
            <a:r>
              <a:rPr sz="1867" i="1" spc="160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867" i="1" spc="107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-73" dirty="0">
                <a:solidFill>
                  <a:srgbClr val="585858"/>
                </a:solidFill>
                <a:latin typeface="Trebuchet MS"/>
                <a:cs typeface="Trebuchet MS"/>
              </a:rPr>
              <a:t>abilit</a:t>
            </a:r>
            <a:r>
              <a:rPr sz="1867" i="1" spc="-7" dirty="0">
                <a:solidFill>
                  <a:srgbClr val="585858"/>
                </a:solidFill>
                <a:latin typeface="Trebuchet MS"/>
                <a:cs typeface="Trebuchet MS"/>
              </a:rPr>
              <a:t>y</a:t>
            </a:r>
            <a:r>
              <a:rPr sz="1867" i="1" spc="-14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187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-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33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7" dirty="0">
                <a:solidFill>
                  <a:srgbClr val="585858"/>
                </a:solidFill>
                <a:latin typeface="Trebuchet MS"/>
                <a:cs typeface="Trebuchet MS"/>
              </a:rPr>
              <a:t>ing  </a:t>
            </a:r>
            <a:endParaRPr lang="en-US" sz="1867" i="1" spc="7" dirty="0">
              <a:solidFill>
                <a:srgbClr val="585858"/>
              </a:solidFill>
              <a:latin typeface="Trebuchet MS"/>
              <a:cs typeface="Trebuchet MS"/>
            </a:endParaRPr>
          </a:p>
          <a:p>
            <a:pPr marL="935543" marR="922844" indent="2540" algn="ctr"/>
            <a:r>
              <a:rPr sz="1867" i="1" spc="53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867" i="1" spc="2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20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867" i="1" spc="-93" dirty="0">
                <a:solidFill>
                  <a:srgbClr val="585858"/>
                </a:solidFill>
                <a:latin typeface="Trebuchet MS"/>
                <a:cs typeface="Trebuchet MS"/>
              </a:rPr>
              <a:t>ris</a:t>
            </a:r>
            <a:r>
              <a:rPr sz="1867" i="1" spc="-10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ic</a:t>
            </a:r>
            <a:r>
              <a:rPr sz="1867" i="1" spc="-14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i="1" spc="-2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i="1" spc="-13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867" i="1" spc="13" dirty="0">
                <a:solidFill>
                  <a:srgbClr val="585858"/>
                </a:solidFill>
                <a:latin typeface="Trebuchet MS"/>
                <a:cs typeface="Trebuchet MS"/>
              </a:rPr>
              <a:t>al</a:t>
            </a:r>
            <a:r>
              <a:rPr sz="1867" i="1" spc="27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867" i="1" spc="-27" dirty="0">
                <a:solidFill>
                  <a:srgbClr val="585858"/>
                </a:solidFill>
                <a:latin typeface="Trebuchet MS"/>
                <a:cs typeface="Trebuchet MS"/>
              </a:rPr>
              <a:t>ation  </a:t>
            </a:r>
            <a:endParaRPr lang="en-US" sz="1867" i="1" spc="-27" dirty="0">
              <a:solidFill>
                <a:srgbClr val="585858"/>
              </a:solidFill>
              <a:latin typeface="Trebuchet MS"/>
              <a:cs typeface="Trebuchet MS"/>
            </a:endParaRPr>
          </a:p>
          <a:p>
            <a:pPr marL="935543" marR="922844" indent="2540" algn="ctr"/>
            <a:r>
              <a:rPr sz="1867" i="1" spc="-7" dirty="0">
                <a:solidFill>
                  <a:srgbClr val="585858"/>
                </a:solidFill>
                <a:latin typeface="Trebuchet MS"/>
                <a:cs typeface="Trebuchet MS"/>
              </a:rPr>
              <a:t>Questionnaires</a:t>
            </a:r>
            <a:endParaRPr sz="1867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060449"/>
            <a:ext cx="6864773" cy="1689100"/>
            <a:chOff x="0" y="1545336"/>
            <a:chExt cx="5148580" cy="12668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152" y="1545336"/>
              <a:ext cx="1264920" cy="12664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98976" y="1616964"/>
              <a:ext cx="1146175" cy="1148080"/>
            </a:xfrm>
            <a:custGeom>
              <a:avLst/>
              <a:gdLst/>
              <a:ahLst/>
              <a:cxnLst/>
              <a:rect l="l" t="t" r="r" b="b"/>
              <a:pathLst>
                <a:path w="1146175" h="1148080">
                  <a:moveTo>
                    <a:pt x="573024" y="0"/>
                  </a:moveTo>
                  <a:lnTo>
                    <a:pt x="526025" y="1902"/>
                  </a:lnTo>
                  <a:lnTo>
                    <a:pt x="480073" y="7510"/>
                  </a:lnTo>
                  <a:lnTo>
                    <a:pt x="435315" y="16677"/>
                  </a:lnTo>
                  <a:lnTo>
                    <a:pt x="391899" y="29254"/>
                  </a:lnTo>
                  <a:lnTo>
                    <a:pt x="349972" y="45094"/>
                  </a:lnTo>
                  <a:lnTo>
                    <a:pt x="309681" y="64050"/>
                  </a:lnTo>
                  <a:lnTo>
                    <a:pt x="271174" y="85973"/>
                  </a:lnTo>
                  <a:lnTo>
                    <a:pt x="234598" y="110715"/>
                  </a:lnTo>
                  <a:lnTo>
                    <a:pt x="200101" y="138129"/>
                  </a:lnTo>
                  <a:lnTo>
                    <a:pt x="167830" y="168068"/>
                  </a:lnTo>
                  <a:lnTo>
                    <a:pt x="137933" y="200383"/>
                  </a:lnTo>
                  <a:lnTo>
                    <a:pt x="110557" y="234927"/>
                  </a:lnTo>
                  <a:lnTo>
                    <a:pt x="85849" y="271552"/>
                  </a:lnTo>
                  <a:lnTo>
                    <a:pt x="63957" y="310110"/>
                  </a:lnTo>
                  <a:lnTo>
                    <a:pt x="45029" y="350454"/>
                  </a:lnTo>
                  <a:lnTo>
                    <a:pt x="29212" y="392436"/>
                  </a:lnTo>
                  <a:lnTo>
                    <a:pt x="16652" y="435907"/>
                  </a:lnTo>
                  <a:lnTo>
                    <a:pt x="7499" y="480721"/>
                  </a:lnTo>
                  <a:lnTo>
                    <a:pt x="1899" y="526730"/>
                  </a:lnTo>
                  <a:lnTo>
                    <a:pt x="0" y="573786"/>
                  </a:lnTo>
                  <a:lnTo>
                    <a:pt x="1899" y="620841"/>
                  </a:lnTo>
                  <a:lnTo>
                    <a:pt x="7499" y="666850"/>
                  </a:lnTo>
                  <a:lnTo>
                    <a:pt x="16652" y="711664"/>
                  </a:lnTo>
                  <a:lnTo>
                    <a:pt x="29212" y="755135"/>
                  </a:lnTo>
                  <a:lnTo>
                    <a:pt x="45029" y="797117"/>
                  </a:lnTo>
                  <a:lnTo>
                    <a:pt x="63957" y="837461"/>
                  </a:lnTo>
                  <a:lnTo>
                    <a:pt x="85849" y="876019"/>
                  </a:lnTo>
                  <a:lnTo>
                    <a:pt x="110557" y="912644"/>
                  </a:lnTo>
                  <a:lnTo>
                    <a:pt x="137933" y="947188"/>
                  </a:lnTo>
                  <a:lnTo>
                    <a:pt x="167830" y="979503"/>
                  </a:lnTo>
                  <a:lnTo>
                    <a:pt x="200101" y="1009442"/>
                  </a:lnTo>
                  <a:lnTo>
                    <a:pt x="234598" y="1036856"/>
                  </a:lnTo>
                  <a:lnTo>
                    <a:pt x="271174" y="1061598"/>
                  </a:lnTo>
                  <a:lnTo>
                    <a:pt x="309681" y="1083521"/>
                  </a:lnTo>
                  <a:lnTo>
                    <a:pt x="349972" y="1102477"/>
                  </a:lnTo>
                  <a:lnTo>
                    <a:pt x="391899" y="1118317"/>
                  </a:lnTo>
                  <a:lnTo>
                    <a:pt x="435315" y="1130894"/>
                  </a:lnTo>
                  <a:lnTo>
                    <a:pt x="480073" y="1140061"/>
                  </a:lnTo>
                  <a:lnTo>
                    <a:pt x="526025" y="1145669"/>
                  </a:lnTo>
                  <a:lnTo>
                    <a:pt x="573024" y="1147572"/>
                  </a:lnTo>
                  <a:lnTo>
                    <a:pt x="620022" y="1145669"/>
                  </a:lnTo>
                  <a:lnTo>
                    <a:pt x="665974" y="1140061"/>
                  </a:lnTo>
                  <a:lnTo>
                    <a:pt x="710732" y="1130894"/>
                  </a:lnTo>
                  <a:lnTo>
                    <a:pt x="754148" y="1118317"/>
                  </a:lnTo>
                  <a:lnTo>
                    <a:pt x="796075" y="1102477"/>
                  </a:lnTo>
                  <a:lnTo>
                    <a:pt x="836366" y="1083521"/>
                  </a:lnTo>
                  <a:lnTo>
                    <a:pt x="874873" y="1061598"/>
                  </a:lnTo>
                  <a:lnTo>
                    <a:pt x="911449" y="1036856"/>
                  </a:lnTo>
                  <a:lnTo>
                    <a:pt x="945946" y="1009442"/>
                  </a:lnTo>
                  <a:lnTo>
                    <a:pt x="978217" y="979503"/>
                  </a:lnTo>
                  <a:lnTo>
                    <a:pt x="1008114" y="947188"/>
                  </a:lnTo>
                  <a:lnTo>
                    <a:pt x="1035490" y="912644"/>
                  </a:lnTo>
                  <a:lnTo>
                    <a:pt x="1060198" y="876019"/>
                  </a:lnTo>
                  <a:lnTo>
                    <a:pt x="1082090" y="837461"/>
                  </a:lnTo>
                  <a:lnTo>
                    <a:pt x="1101018" y="797117"/>
                  </a:lnTo>
                  <a:lnTo>
                    <a:pt x="1116835" y="755135"/>
                  </a:lnTo>
                  <a:lnTo>
                    <a:pt x="1129395" y="711664"/>
                  </a:lnTo>
                  <a:lnTo>
                    <a:pt x="1138548" y="666850"/>
                  </a:lnTo>
                  <a:lnTo>
                    <a:pt x="1144148" y="620841"/>
                  </a:lnTo>
                  <a:lnTo>
                    <a:pt x="1146048" y="573786"/>
                  </a:lnTo>
                  <a:lnTo>
                    <a:pt x="1144148" y="526730"/>
                  </a:lnTo>
                  <a:lnTo>
                    <a:pt x="1138548" y="480721"/>
                  </a:lnTo>
                  <a:lnTo>
                    <a:pt x="1129395" y="435907"/>
                  </a:lnTo>
                  <a:lnTo>
                    <a:pt x="1116835" y="392436"/>
                  </a:lnTo>
                  <a:lnTo>
                    <a:pt x="1101018" y="350454"/>
                  </a:lnTo>
                  <a:lnTo>
                    <a:pt x="1082090" y="310110"/>
                  </a:lnTo>
                  <a:lnTo>
                    <a:pt x="1060198" y="271552"/>
                  </a:lnTo>
                  <a:lnTo>
                    <a:pt x="1035490" y="234927"/>
                  </a:lnTo>
                  <a:lnTo>
                    <a:pt x="1008114" y="200383"/>
                  </a:lnTo>
                  <a:lnTo>
                    <a:pt x="978217" y="168068"/>
                  </a:lnTo>
                  <a:lnTo>
                    <a:pt x="945946" y="138129"/>
                  </a:lnTo>
                  <a:lnTo>
                    <a:pt x="911449" y="110715"/>
                  </a:lnTo>
                  <a:lnTo>
                    <a:pt x="874873" y="85973"/>
                  </a:lnTo>
                  <a:lnTo>
                    <a:pt x="836366" y="64050"/>
                  </a:lnTo>
                  <a:lnTo>
                    <a:pt x="796075" y="45094"/>
                  </a:lnTo>
                  <a:lnTo>
                    <a:pt x="754148" y="29254"/>
                  </a:lnTo>
                  <a:lnTo>
                    <a:pt x="710732" y="16677"/>
                  </a:lnTo>
                  <a:lnTo>
                    <a:pt x="665974" y="7510"/>
                  </a:lnTo>
                  <a:lnTo>
                    <a:pt x="620022" y="1902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06168"/>
              <a:ext cx="4021836" cy="1813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2145791"/>
              <a:ext cx="3962400" cy="64135"/>
            </a:xfrm>
            <a:custGeom>
              <a:avLst/>
              <a:gdLst/>
              <a:ahLst/>
              <a:cxnLst/>
              <a:rect l="l" t="t" r="r" b="b"/>
              <a:pathLst>
                <a:path w="3962400" h="64135">
                  <a:moveTo>
                    <a:pt x="3962400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3962400" y="64007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0DC5F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9767" y="1882140"/>
              <a:ext cx="646176" cy="646176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576576" y="977393"/>
            <a:ext cx="7018867" cy="134620"/>
          </a:xfrm>
          <a:custGeom>
            <a:avLst/>
            <a:gdLst/>
            <a:ahLst/>
            <a:cxnLst/>
            <a:rect l="l" t="t" r="r" b="b"/>
            <a:pathLst>
              <a:path w="5264150" h="100965">
                <a:moveTo>
                  <a:pt x="5263896" y="0"/>
                </a:moveTo>
                <a:lnTo>
                  <a:pt x="0" y="0"/>
                </a:lnTo>
                <a:lnTo>
                  <a:pt x="0" y="100584"/>
                </a:lnTo>
                <a:lnTo>
                  <a:pt x="5263896" y="100584"/>
                </a:lnTo>
                <a:lnTo>
                  <a:pt x="5263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2937257" y="1021756"/>
            <a:ext cx="6328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A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b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as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Malon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67" dirty="0">
                <a:solidFill>
                  <a:srgbClr val="434343"/>
                </a:solidFill>
                <a:latin typeface="Lucida Sans Unicode"/>
                <a:cs typeface="Lucida Sans Unicode"/>
              </a:rPr>
              <a:t>y</a:t>
            </a:r>
            <a:r>
              <a:rPr sz="1600" spc="-227" dirty="0">
                <a:solidFill>
                  <a:srgbClr val="434343"/>
                </a:solidFill>
                <a:latin typeface="Lucida Sans Unicode"/>
                <a:cs typeface="Lucida Sans Unicode"/>
              </a:rPr>
              <a:t>-</a:t>
            </a:r>
            <a:r>
              <a:rPr sz="16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Kric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h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1600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ar</a:t>
            </a:r>
            <a:r>
              <a:rPr sz="1600" spc="-18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62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9600" b="1" spc="-3539" baseline="-4050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2004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40" dirty="0">
                <a:solidFill>
                  <a:srgbClr val="434343"/>
                </a:solidFill>
                <a:latin typeface="Lucida Sans Unicode"/>
                <a:cs typeface="Lucida Sans Unicode"/>
              </a:rPr>
              <a:t>Pre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c</a:t>
            </a:r>
            <a:r>
              <a:rPr sz="1600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e</a:t>
            </a:r>
            <a:r>
              <a:rPr sz="1600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,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Shar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p</a:t>
            </a:r>
            <a:r>
              <a:rPr sz="16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434343"/>
                </a:solidFill>
                <a:latin typeface="Lucida Sans Unicode"/>
                <a:cs typeface="Lucida Sans Unicode"/>
              </a:rPr>
              <a:t>&amp;</a:t>
            </a:r>
            <a:r>
              <a:rPr sz="16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2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140" dirty="0">
                <a:solidFill>
                  <a:srgbClr val="434343"/>
                </a:solidFill>
                <a:latin typeface="Lucida Sans Unicode"/>
                <a:cs typeface="Lucida Sans Unicode"/>
              </a:rPr>
              <a:t>oge</a:t>
            </a:r>
            <a:r>
              <a:rPr sz="16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73" dirty="0">
                <a:solidFill>
                  <a:srgbClr val="434343"/>
                </a:solidFill>
                <a:latin typeface="Lucida Sans Unicode"/>
                <a:cs typeface="Lucida Sans Unicode"/>
              </a:rPr>
              <a:t>s</a:t>
            </a:r>
            <a:r>
              <a:rPr sz="1600" spc="-18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2015)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37E8ACB2-E975-950E-5145-0BE2B2640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958" y="415760"/>
            <a:ext cx="9603874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293" dirty="0"/>
              <a:t>FLOWS AND ACTIVITIES IN UCD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7664" y="977393"/>
            <a:ext cx="7878233" cy="134620"/>
          </a:xfrm>
          <a:custGeom>
            <a:avLst/>
            <a:gdLst/>
            <a:ahLst/>
            <a:cxnLst/>
            <a:rect l="l" t="t" r="r" b="b"/>
            <a:pathLst>
              <a:path w="5908675" h="100965">
                <a:moveTo>
                  <a:pt x="5908548" y="0"/>
                </a:moveTo>
                <a:lnTo>
                  <a:pt x="0" y="0"/>
                </a:lnTo>
                <a:lnTo>
                  <a:pt x="0" y="100584"/>
                </a:lnTo>
                <a:lnTo>
                  <a:pt x="5908548" y="100584"/>
                </a:lnTo>
                <a:lnTo>
                  <a:pt x="59085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7459" y="494102"/>
            <a:ext cx="9242855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360" dirty="0"/>
              <a:t>IN UCD, ENGAGING USERS IMPORTANT FOR…</a:t>
            </a:r>
            <a:endParaRPr spc="-373" dirty="0"/>
          </a:p>
        </p:txBody>
      </p:sp>
      <p:sp>
        <p:nvSpPr>
          <p:cNvPr id="7" name="object 7"/>
          <p:cNvSpPr txBox="1"/>
          <p:nvPr/>
        </p:nvSpPr>
        <p:spPr>
          <a:xfrm>
            <a:off x="2320543" y="2712719"/>
            <a:ext cx="3619500" cy="409513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39793" rIns="0" bIns="0" rtlCol="0">
            <a:spAutoFit/>
          </a:bodyPr>
          <a:lstStyle/>
          <a:p>
            <a:pPr marL="121917">
              <a:spcBef>
                <a:spcPts val="313"/>
              </a:spcBef>
            </a:pPr>
            <a:r>
              <a:rPr sz="2400" b="1" i="1" spc="-240" dirty="0">
                <a:solidFill>
                  <a:srgbClr val="434343"/>
                </a:solidFill>
                <a:latin typeface="Trebuchet MS"/>
                <a:cs typeface="Trebuchet MS"/>
              </a:rPr>
              <a:t>Expe</a:t>
            </a:r>
            <a:r>
              <a:rPr sz="2400" b="1" i="1" spc="-247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2400" b="1" i="1" spc="-233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i="1" spc="-24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i="1" spc="-193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i="1" spc="-220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i="1" spc="-152" dirty="0">
                <a:solidFill>
                  <a:srgbClr val="434343"/>
                </a:solidFill>
                <a:latin typeface="Trebuchet MS"/>
                <a:cs typeface="Trebuchet MS"/>
              </a:rPr>
              <a:t>on</a:t>
            </a:r>
            <a:r>
              <a:rPr sz="2400" b="1" i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i="1" spc="-87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2400" b="1" i="1" spc="-8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i="1" spc="-133" dirty="0">
                <a:solidFill>
                  <a:srgbClr val="434343"/>
                </a:solidFill>
                <a:latin typeface="Trebuchet MS"/>
                <a:cs typeface="Trebuchet MS"/>
              </a:rPr>
              <a:t>nage</a:t>
            </a:r>
            <a:r>
              <a:rPr sz="2400" b="1" i="1" spc="-207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2400" b="1" i="1" spc="-193" dirty="0">
                <a:solidFill>
                  <a:srgbClr val="434343"/>
                </a:solidFill>
                <a:latin typeface="Trebuchet MS"/>
                <a:cs typeface="Trebuchet MS"/>
              </a:rPr>
              <a:t>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2945" y="2712719"/>
            <a:ext cx="3619500" cy="409513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39793" rIns="0" bIns="0" rtlCol="0">
            <a:spAutoFit/>
          </a:bodyPr>
          <a:lstStyle/>
          <a:p>
            <a:pPr marL="556246">
              <a:spcBef>
                <a:spcPts val="313"/>
              </a:spcBef>
            </a:pPr>
            <a:r>
              <a:rPr lang="en-ID"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Ownership Aspect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1213" y="3453723"/>
            <a:ext cx="3114040" cy="16204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9409" marR="70272" indent="-423323">
              <a:spcBef>
                <a:spcPts val="133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US" sz="1867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To make sure user expectations is </a:t>
            </a:r>
            <a:r>
              <a:rPr sz="1867" b="1" spc="-107" dirty="0">
                <a:solidFill>
                  <a:srgbClr val="434343"/>
                </a:solidFill>
                <a:latin typeface="Trebuchet MS"/>
                <a:cs typeface="Trebuchet MS"/>
              </a:rPr>
              <a:t>realistic</a:t>
            </a:r>
            <a:endParaRPr sz="1867" dirty="0">
              <a:latin typeface="Trebuchet MS"/>
              <a:cs typeface="Trebuchet MS"/>
            </a:endParaRPr>
          </a:p>
          <a:p>
            <a:pPr marL="439409" indent="-423323">
              <a:spcBef>
                <a:spcPts val="1347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ID" sz="1867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Users are </a:t>
            </a:r>
            <a:r>
              <a:rPr lang="en-ID" sz="1867" b="1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Not surprised </a:t>
            </a:r>
            <a:r>
              <a:rPr lang="en-ID" sz="1867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and </a:t>
            </a:r>
            <a:r>
              <a:rPr lang="en-ID" sz="1867" b="1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Not disappointed </a:t>
            </a:r>
            <a:r>
              <a:rPr lang="en-ID" sz="1867" spc="-100" dirty="0">
                <a:solidFill>
                  <a:srgbClr val="434343"/>
                </a:solidFill>
                <a:latin typeface="Lucida Sans Unicode"/>
                <a:cs typeface="Lucida Sans Unicode"/>
              </a:rPr>
              <a:t>with the design designed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2520" y="3454909"/>
            <a:ext cx="3666067" cy="18280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9409" indent="-423323">
              <a:spcBef>
                <a:spcPts val="133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US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Make a user become</a:t>
            </a:r>
            <a:endParaRPr sz="1867" dirty="0">
              <a:latin typeface="Lucida Sans Unicode"/>
              <a:cs typeface="Lucida Sans Unicode"/>
            </a:endParaRPr>
          </a:p>
          <a:p>
            <a:pPr marL="439409"/>
            <a:r>
              <a:rPr sz="1867" b="1" i="1" spc="-140" dirty="0">
                <a:solidFill>
                  <a:srgbClr val="434343"/>
                </a:solidFill>
                <a:latin typeface="Trebuchet MS"/>
                <a:cs typeface="Trebuchet MS"/>
              </a:rPr>
              <a:t>ac</a:t>
            </a:r>
            <a:r>
              <a:rPr sz="1867" b="1" i="1" spc="-22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i="1" spc="-173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1867" b="1" i="1" spc="-152" dirty="0">
                <a:solidFill>
                  <a:srgbClr val="434343"/>
                </a:solidFill>
                <a:latin typeface="Trebuchet MS"/>
                <a:cs typeface="Trebuchet MS"/>
              </a:rPr>
              <a:t>ve</a:t>
            </a:r>
            <a:r>
              <a:rPr sz="1867" b="1" i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i="1" spc="-53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1867" b="1" i="1" spc="-22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i="1" spc="-13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i="1" spc="-113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1867" b="1" i="1" spc="-147" dirty="0">
                <a:solidFill>
                  <a:srgbClr val="434343"/>
                </a:solidFill>
                <a:latin typeface="Trebuchet MS"/>
                <a:cs typeface="Trebuchet MS"/>
              </a:rPr>
              <a:t>eho</a:t>
            </a:r>
            <a:r>
              <a:rPr sz="1867" b="1" i="1" spc="-80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1867" b="1" i="1" spc="-133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i="1" spc="-152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i="1" spc="-213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endParaRPr sz="1867" dirty="0">
              <a:latin typeface="Trebuchet MS"/>
              <a:cs typeface="Trebuchet MS"/>
            </a:endParaRPr>
          </a:p>
          <a:p>
            <a:pPr marL="439409" marR="77890" indent="-423323">
              <a:spcBef>
                <a:spcPts val="1347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users will better </a:t>
            </a:r>
            <a:r>
              <a:rPr lang="en-ID" sz="1867" b="1" i="1" spc="-140" dirty="0">
                <a:solidFill>
                  <a:srgbClr val="434343"/>
                </a:solidFill>
                <a:latin typeface="Trebuchet MS"/>
              </a:rPr>
              <a:t>understand the issues </a:t>
            </a: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Segoe UI Web (West European)"/>
              </a:rPr>
              <a:t>that arise</a:t>
            </a:r>
            <a:endParaRPr sz="1867" dirty="0">
              <a:latin typeface="Lucida Sans Unicode"/>
              <a:cs typeface="Lucida Sans Unicode"/>
            </a:endParaRPr>
          </a:p>
          <a:p>
            <a:pPr marL="439409" indent="-423323">
              <a:spcBef>
                <a:spcPts val="1333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US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Decide product</a:t>
            </a:r>
            <a:r>
              <a:rPr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867" b="1" i="1" spc="-140" dirty="0">
                <a:solidFill>
                  <a:srgbClr val="434343"/>
                </a:solidFill>
                <a:latin typeface="Trebuchet MS"/>
                <a:cs typeface="Trebuchet MS"/>
              </a:rPr>
              <a:t>ac</a:t>
            </a:r>
            <a:r>
              <a:rPr sz="1867" b="1" i="1" spc="-147" dirty="0">
                <a:solidFill>
                  <a:srgbClr val="434343"/>
                </a:solidFill>
                <a:latin typeface="Trebuchet MS"/>
                <a:cs typeface="Trebuchet MS"/>
              </a:rPr>
              <a:t>ce</a:t>
            </a:r>
            <a:r>
              <a:rPr sz="1867" b="1" i="1" spc="-140" dirty="0">
                <a:solidFill>
                  <a:srgbClr val="434343"/>
                </a:solidFill>
                <a:latin typeface="Trebuchet MS"/>
                <a:cs typeface="Trebuchet MS"/>
              </a:rPr>
              <a:t>ptance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615" y="1528141"/>
            <a:ext cx="1111503" cy="10260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3972" y="1615441"/>
            <a:ext cx="635337" cy="95503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384800" y="8593301"/>
            <a:ext cx="5486400" cy="250496"/>
          </a:xfrm>
          <a:prstGeom prst="rect">
            <a:avLst/>
          </a:prstGeom>
        </p:spPr>
        <p:txBody>
          <a:bodyPr vert="horz" wrap="square" lIns="0" tIns="4233" rIns="0" bIns="0" rtlCol="0" anchor="ctr">
            <a:spAutoFit/>
          </a:bodyPr>
          <a:lstStyle/>
          <a:p>
            <a:pPr marL="16933">
              <a:spcBef>
                <a:spcPts val="33"/>
              </a:spcBef>
            </a:pPr>
            <a:r>
              <a:rPr b="1" spc="93" dirty="0"/>
              <a:t>SISTEM</a:t>
            </a:r>
            <a:r>
              <a:rPr b="1" spc="-120" dirty="0"/>
              <a:t> </a:t>
            </a:r>
            <a:r>
              <a:rPr b="1" spc="67" dirty="0"/>
              <a:t>INTERAKSI </a:t>
            </a:r>
            <a:r>
              <a:rPr b="1" spc="107" dirty="0"/>
              <a:t> </a:t>
            </a:r>
            <a:r>
              <a:rPr b="1" spc="-507" dirty="0">
                <a:solidFill>
                  <a:srgbClr val="FFD966"/>
                </a:solidFill>
              </a:rPr>
              <a:t>|</a:t>
            </a:r>
            <a:r>
              <a:rPr b="1" spc="660" dirty="0">
                <a:solidFill>
                  <a:srgbClr val="FFD966"/>
                </a:solidFill>
              </a:rPr>
              <a:t> </a:t>
            </a:r>
            <a:r>
              <a:rPr spc="127" dirty="0"/>
              <a:t>FAKULTAS</a:t>
            </a:r>
            <a:r>
              <a:rPr spc="-100" dirty="0"/>
              <a:t> </a:t>
            </a:r>
            <a:r>
              <a:rPr spc="127" dirty="0"/>
              <a:t>ILMU</a:t>
            </a:r>
            <a:r>
              <a:rPr spc="-100" dirty="0"/>
              <a:t> </a:t>
            </a:r>
            <a:r>
              <a:rPr spc="127" dirty="0"/>
              <a:t>KOMPUTER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2088896"/>
            <a:ext cx="9341273" cy="670560"/>
          </a:xfrm>
          <a:custGeom>
            <a:avLst/>
            <a:gdLst/>
            <a:ahLst/>
            <a:cxnLst/>
            <a:rect l="l" t="t" r="r" b="b"/>
            <a:pathLst>
              <a:path w="7005955" h="502919">
                <a:moveTo>
                  <a:pt x="7005828" y="0"/>
                </a:moveTo>
                <a:lnTo>
                  <a:pt x="0" y="0"/>
                </a:lnTo>
                <a:lnTo>
                  <a:pt x="0" y="502919"/>
                </a:lnTo>
                <a:lnTo>
                  <a:pt x="7005828" y="502919"/>
                </a:lnTo>
                <a:lnTo>
                  <a:pt x="700582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137664" y="977393"/>
            <a:ext cx="7878233" cy="134620"/>
          </a:xfrm>
          <a:custGeom>
            <a:avLst/>
            <a:gdLst/>
            <a:ahLst/>
            <a:cxnLst/>
            <a:rect l="l" t="t" r="r" b="b"/>
            <a:pathLst>
              <a:path w="5908675" h="100965">
                <a:moveTo>
                  <a:pt x="5908548" y="0"/>
                </a:moveTo>
                <a:lnTo>
                  <a:pt x="0" y="0"/>
                </a:lnTo>
                <a:lnTo>
                  <a:pt x="0" y="100584"/>
                </a:lnTo>
                <a:lnTo>
                  <a:pt x="5908548" y="100584"/>
                </a:lnTo>
                <a:lnTo>
                  <a:pt x="59085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7128" y="463326"/>
            <a:ext cx="78570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367" dirty="0"/>
              <a:t>USER ENGAGEMENT FORM</a:t>
            </a:r>
            <a:endParaRPr spc="-360" dirty="0"/>
          </a:p>
        </p:txBody>
      </p:sp>
      <p:grpSp>
        <p:nvGrpSpPr>
          <p:cNvPr id="8" name="object 8"/>
          <p:cNvGrpSpPr/>
          <p:nvPr/>
        </p:nvGrpSpPr>
        <p:grpSpPr>
          <a:xfrm>
            <a:off x="1623567" y="1977136"/>
            <a:ext cx="2414693" cy="1906693"/>
            <a:chOff x="1217675" y="1482852"/>
            <a:chExt cx="1811020" cy="14300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675" y="1482852"/>
              <a:ext cx="1286256" cy="1284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9675" y="1863852"/>
              <a:ext cx="1048512" cy="10485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95750" y="2204078"/>
            <a:ext cx="547861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Users are included in the designer team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283" y="1968668"/>
            <a:ext cx="602827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0" b="1" spc="-213" dirty="0">
                <a:solidFill>
                  <a:srgbClr val="585858"/>
                </a:solidFill>
                <a:latin typeface="Trebuchet MS"/>
                <a:cs typeface="Trebuchet MS"/>
              </a:rPr>
              <a:t>1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2463" y="3003296"/>
            <a:ext cx="2060787" cy="34545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57573" rIns="0" bIns="0" rtlCol="0">
            <a:spAutoFit/>
          </a:bodyPr>
          <a:lstStyle/>
          <a:p>
            <a:pPr marL="484281">
              <a:spcBef>
                <a:spcPts val="453"/>
              </a:spcBef>
            </a:pPr>
            <a:r>
              <a:rPr sz="1867" b="1" spc="-107" dirty="0">
                <a:solidFill>
                  <a:srgbClr val="585858"/>
                </a:solidFill>
                <a:latin typeface="Trebuchet MS"/>
                <a:cs typeface="Trebuchet MS"/>
              </a:rPr>
              <a:t>FULL</a:t>
            </a:r>
            <a:r>
              <a:rPr sz="1867" b="1" spc="-17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16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b="1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b="1" spc="200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867" b="1" spc="-2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2463" y="3651503"/>
            <a:ext cx="2060787" cy="346313"/>
          </a:xfrm>
          <a:prstGeom prst="rect">
            <a:avLst/>
          </a:prstGeom>
          <a:solidFill>
            <a:srgbClr val="FFD966">
              <a:alpha val="62351"/>
            </a:srgbClr>
          </a:solidFill>
        </p:spPr>
        <p:txBody>
          <a:bodyPr vert="horz" wrap="square" lIns="0" tIns="58420" rIns="0" bIns="0" rtlCol="0">
            <a:spAutoFit/>
          </a:bodyPr>
          <a:lstStyle/>
          <a:p>
            <a:pPr marL="484281">
              <a:spcBef>
                <a:spcPts val="460"/>
              </a:spcBef>
            </a:pPr>
            <a:r>
              <a:rPr sz="1867" b="1" spc="-47" dirty="0">
                <a:solidFill>
                  <a:srgbClr val="585858"/>
                </a:solidFill>
                <a:latin typeface="Trebuchet MS"/>
                <a:cs typeface="Trebuchet MS"/>
              </a:rPr>
              <a:t>PART</a:t>
            </a:r>
            <a:r>
              <a:rPr sz="1867" b="1" spc="-17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16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b="1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867" b="1" spc="207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867" b="1" spc="-2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2463" y="4299711"/>
            <a:ext cx="2060787" cy="346313"/>
          </a:xfrm>
          <a:prstGeom prst="rect">
            <a:avLst/>
          </a:prstGeom>
          <a:solidFill>
            <a:srgbClr val="FFD966">
              <a:alpha val="47058"/>
            </a:srgbClr>
          </a:solidFill>
        </p:spPr>
        <p:txBody>
          <a:bodyPr vert="horz" wrap="square" lIns="0" tIns="58420" rIns="0" bIns="0" rtlCol="0">
            <a:spAutoFit/>
          </a:bodyPr>
          <a:lstStyle/>
          <a:p>
            <a:pPr marL="418243">
              <a:spcBef>
                <a:spcPts val="460"/>
              </a:spcBef>
            </a:pPr>
            <a:r>
              <a:rPr sz="1867" b="1" spc="-80" dirty="0">
                <a:solidFill>
                  <a:srgbClr val="585858"/>
                </a:solidFill>
                <a:latin typeface="Trebuchet MS"/>
                <a:cs typeface="Trebuchet MS"/>
              </a:rPr>
              <a:t>LONG</a:t>
            </a:r>
            <a:r>
              <a:rPr sz="1867" b="1" spc="-16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152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b="1" spc="-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b="1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b="1" spc="213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2463" y="4947921"/>
            <a:ext cx="2060787" cy="347169"/>
          </a:xfrm>
          <a:prstGeom prst="rect">
            <a:avLst/>
          </a:prstGeom>
          <a:solidFill>
            <a:srgbClr val="FFD966">
              <a:alpha val="19999"/>
            </a:srgbClr>
          </a:solidFill>
        </p:spPr>
        <p:txBody>
          <a:bodyPr vert="horz" wrap="square" lIns="0" tIns="59267" rIns="0" bIns="0" rtlCol="0">
            <a:spAutoFit/>
          </a:bodyPr>
          <a:lstStyle/>
          <a:p>
            <a:pPr marL="366598">
              <a:spcBef>
                <a:spcPts val="467"/>
              </a:spcBef>
            </a:pPr>
            <a:r>
              <a:rPr sz="1867" b="1" spc="6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867" b="1" spc="-53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867" b="1" spc="-67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867" b="1" spc="2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b="1" spc="-16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b="1" spc="-17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16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867" b="1" spc="-7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867" b="1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867" b="1" spc="213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9639" y="3043191"/>
            <a:ext cx="4433147" cy="9055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User feedback is available at all times
</a:t>
            </a:r>
          </a:p>
          <a:p>
            <a:pPr marL="16933">
              <a:spcBef>
                <a:spcPts val="140"/>
              </a:spcBef>
            </a:pP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Little user feedback, stressful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79639" y="4331480"/>
            <a:ext cx="1414780" cy="9055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D" sz="1867" spc="-120" dirty="0">
                <a:solidFill>
                  <a:srgbClr val="585858"/>
                </a:solidFill>
                <a:latin typeface="Lucida Sans Unicode"/>
                <a:cs typeface="Lucida Sans Unicode"/>
              </a:rPr>
              <a:t>Consistent</a:t>
            </a:r>
          </a:p>
          <a:p>
            <a:pPr marL="16933">
              <a:spcBef>
                <a:spcPts val="140"/>
              </a:spcBef>
            </a:pPr>
            <a:r>
              <a:rPr lang="en-ID" sz="1867" spc="-120" dirty="0">
                <a:solidFill>
                  <a:srgbClr val="585858"/>
                </a:solidFill>
                <a:latin typeface="Lucida Sans Unicode"/>
                <a:cs typeface="Lucida Sans Unicode"/>
              </a:rPr>
              <a:t>
Inconsistency</a:t>
            </a:r>
            <a:endParaRPr sz="1867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88896"/>
            <a:ext cx="9325187" cy="670560"/>
          </a:xfrm>
          <a:custGeom>
            <a:avLst/>
            <a:gdLst/>
            <a:ahLst/>
            <a:cxnLst/>
            <a:rect l="l" t="t" r="r" b="b"/>
            <a:pathLst>
              <a:path w="6993890" h="502919">
                <a:moveTo>
                  <a:pt x="6993635" y="0"/>
                </a:moveTo>
                <a:lnTo>
                  <a:pt x="0" y="0"/>
                </a:lnTo>
                <a:lnTo>
                  <a:pt x="0" y="502919"/>
                </a:lnTo>
                <a:lnTo>
                  <a:pt x="6993635" y="502919"/>
                </a:lnTo>
                <a:lnTo>
                  <a:pt x="69936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137664" y="977393"/>
            <a:ext cx="7878233" cy="134620"/>
          </a:xfrm>
          <a:custGeom>
            <a:avLst/>
            <a:gdLst/>
            <a:ahLst/>
            <a:cxnLst/>
            <a:rect l="l" t="t" r="r" b="b"/>
            <a:pathLst>
              <a:path w="5908675" h="100965">
                <a:moveTo>
                  <a:pt x="5908548" y="0"/>
                </a:moveTo>
                <a:lnTo>
                  <a:pt x="0" y="0"/>
                </a:lnTo>
                <a:lnTo>
                  <a:pt x="0" y="100584"/>
                </a:lnTo>
                <a:lnTo>
                  <a:pt x="5908548" y="100584"/>
                </a:lnTo>
                <a:lnTo>
                  <a:pt x="59085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073821" y="2185753"/>
            <a:ext cx="540706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b="1" spc="20" dirty="0">
                <a:solidFill>
                  <a:srgbClr val="434343"/>
                </a:solidFill>
                <a:latin typeface="Trebuchet MS"/>
                <a:cs typeface="Trebuchet MS"/>
              </a:rPr>
              <a:t>Through</a:t>
            </a:r>
            <a:r>
              <a:rPr sz="2400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i="1" spc="-20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2400" b="1" i="1" spc="-9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i="1" spc="-140" dirty="0">
                <a:solidFill>
                  <a:srgbClr val="434343"/>
                </a:solidFill>
                <a:latin typeface="Trebuchet MS"/>
                <a:cs typeface="Trebuchet MS"/>
              </a:rPr>
              <a:t>w</a:t>
            </a:r>
            <a:r>
              <a:rPr sz="2400" b="1" i="1" spc="-147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2400" b="1" i="1" spc="-100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2400" b="1" i="1" spc="-25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i="1" spc="-213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i="1" spc="-20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i="1" spc="-26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i="1" spc="-173" dirty="0">
                <a:solidFill>
                  <a:srgbClr val="434343"/>
                </a:solidFill>
                <a:latin typeface="Trebuchet MS"/>
                <a:cs typeface="Trebuchet MS"/>
              </a:rPr>
              <a:t>rs</a:t>
            </a:r>
            <a:r>
              <a:rPr sz="2400" b="1" i="1" spc="-16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180" dirty="0">
                <a:solidFill>
                  <a:srgbClr val="434343"/>
                </a:solidFill>
                <a:latin typeface="Trebuchet MS"/>
                <a:cs typeface="Trebuchet MS"/>
              </a:rPr>
              <a:t>/</a:t>
            </a:r>
            <a:r>
              <a:rPr sz="2400" b="1" spc="-2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7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lang="en-US" sz="2400" b="1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2400" b="1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lang="en-US"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 Media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2283" y="1968668"/>
            <a:ext cx="602827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8000" b="1" spc="-213" dirty="0">
                <a:solidFill>
                  <a:srgbClr val="585858"/>
                </a:solidFill>
                <a:latin typeface="Trebuchet MS"/>
                <a:cs typeface="Trebuchet MS"/>
              </a:rPr>
              <a:t>2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1276" y="3020500"/>
            <a:ext cx="6041813" cy="207531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39409" indent="-423323">
              <a:spcBef>
                <a:spcPts val="1340"/>
              </a:spcBef>
              <a:buFont typeface="Segoe UI Symbol"/>
              <a:buChar char="➔"/>
              <a:tabLst>
                <a:tab pos="439409" algn="l"/>
                <a:tab pos="440256" algn="l"/>
              </a:tabLst>
            </a:pP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Through various </a:t>
            </a:r>
            <a:r>
              <a:rPr lang="en-ID" sz="1867" b="1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information dissemination media</a:t>
            </a: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
Can reach users from </a:t>
            </a:r>
            <a:r>
              <a:rPr lang="en-ID" sz="1867" b="1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various backgrounds and groups</a:t>
            </a: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 at once
There is a need to communicate </a:t>
            </a:r>
            <a:r>
              <a:rPr lang="en-ID" sz="1867" b="1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two ways </a:t>
            </a:r>
            <a:r>
              <a:rPr lang="en-ID" sz="1867" spc="-47" dirty="0">
                <a:solidFill>
                  <a:srgbClr val="585858"/>
                </a:solidFill>
                <a:latin typeface="Lucida Sans Unicode"/>
                <a:cs typeface="Lucida Sans Unicode"/>
              </a:rPr>
              <a:t>to submit feedback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263" y="2149855"/>
            <a:ext cx="1849120" cy="1851151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01A1DDE7-8287-DE63-DBE8-251756E34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8" y="463326"/>
            <a:ext cx="78570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367" dirty="0"/>
              <a:t>USER ENGAGEMENT FORM</a:t>
            </a:r>
            <a:endParaRPr spc="-3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3663" y="2196593"/>
            <a:ext cx="3422227" cy="134620"/>
          </a:xfrm>
          <a:custGeom>
            <a:avLst/>
            <a:gdLst/>
            <a:ahLst/>
            <a:cxnLst/>
            <a:rect l="l" t="t" r="r" b="b"/>
            <a:pathLst>
              <a:path w="2566670" h="100964">
                <a:moveTo>
                  <a:pt x="2566416" y="0"/>
                </a:moveTo>
                <a:lnTo>
                  <a:pt x="0" y="0"/>
                </a:lnTo>
                <a:lnTo>
                  <a:pt x="0" y="100584"/>
                </a:lnTo>
                <a:lnTo>
                  <a:pt x="2566416" y="100584"/>
                </a:lnTo>
                <a:lnTo>
                  <a:pt x="25664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94106" y="1682866"/>
            <a:ext cx="320294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60" dirty="0"/>
              <a:t>G</a:t>
            </a:r>
            <a:r>
              <a:rPr spc="-387" dirty="0"/>
              <a:t>E</a:t>
            </a:r>
            <a:r>
              <a:rPr spc="-173" dirty="0"/>
              <a:t>NIUS</a:t>
            </a:r>
            <a:r>
              <a:rPr spc="-213" dirty="0"/>
              <a:t> </a:t>
            </a: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13" dirty="0"/>
              <a:t>G</a:t>
            </a:r>
            <a:r>
              <a:rPr spc="-427" dirty="0"/>
              <a:t>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368544" y="378177"/>
            <a:ext cx="1583267" cy="1288625"/>
            <a:chOff x="4026408" y="283632"/>
            <a:chExt cx="1187450" cy="96646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056" y="283632"/>
              <a:ext cx="955548" cy="866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408" y="641604"/>
              <a:ext cx="608076" cy="6080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68128" y="4865115"/>
            <a:ext cx="9726507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5927" algn="ctr">
              <a:spcBef>
                <a:spcPts val="133"/>
              </a:spcBef>
            </a:pPr>
            <a:r>
              <a:rPr lang="en-ID" sz="1867" spc="-40" dirty="0">
                <a:solidFill>
                  <a:srgbClr val="434343"/>
                </a:solidFill>
                <a:latin typeface="Trebuchet MS"/>
                <a:cs typeface="Trebuchet MS"/>
              </a:rPr>
              <a:t>A </a:t>
            </a:r>
            <a:r>
              <a:rPr lang="en-ID"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method</a:t>
            </a:r>
            <a:r>
              <a:rPr lang="en-ID" sz="1867" spc="-40" dirty="0">
                <a:solidFill>
                  <a:srgbClr val="434343"/>
                </a:solidFill>
                <a:latin typeface="Trebuchet MS"/>
                <a:cs typeface="Trebuchet MS"/>
              </a:rPr>
              <a:t> for </a:t>
            </a:r>
            <a:r>
              <a:rPr lang="en-ID"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designing</a:t>
            </a:r>
            <a:r>
              <a:rPr lang="en-ID" sz="1867" spc="-40" dirty="0">
                <a:solidFill>
                  <a:srgbClr val="434343"/>
                </a:solidFill>
                <a:latin typeface="Trebuchet MS"/>
                <a:cs typeface="Trebuchet MS"/>
              </a:rPr>
              <a:t> an interaction design that relies on the expertise, experience, knowledge, and capabilities of visual design and user experience teams </a:t>
            </a:r>
            <a:r>
              <a:rPr lang="en-ID"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based</a:t>
            </a:r>
            <a:r>
              <a:rPr lang="en-ID" sz="1867" spc="-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n-ID" sz="1867" b="1" u="sng" spc="-40" dirty="0">
                <a:solidFill>
                  <a:srgbClr val="434343"/>
                </a:solidFill>
                <a:latin typeface="Trebuchet MS"/>
                <a:cs typeface="Trebuchet MS"/>
              </a:rPr>
              <a:t>on their assumptions and intuition.</a:t>
            </a:r>
            <a:endParaRPr sz="1867" b="1" u="sng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2815" y="2576576"/>
            <a:ext cx="3706368" cy="2097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3663" y="2196593"/>
            <a:ext cx="3422227" cy="134620"/>
          </a:xfrm>
          <a:custGeom>
            <a:avLst/>
            <a:gdLst/>
            <a:ahLst/>
            <a:cxnLst/>
            <a:rect l="l" t="t" r="r" b="b"/>
            <a:pathLst>
              <a:path w="2566670" h="100964">
                <a:moveTo>
                  <a:pt x="2566416" y="0"/>
                </a:moveTo>
                <a:lnTo>
                  <a:pt x="0" y="0"/>
                </a:lnTo>
                <a:lnTo>
                  <a:pt x="0" y="100584"/>
                </a:lnTo>
                <a:lnTo>
                  <a:pt x="2566416" y="100584"/>
                </a:lnTo>
                <a:lnTo>
                  <a:pt x="25664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94106" y="1682866"/>
            <a:ext cx="320294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460" dirty="0"/>
              <a:t>G</a:t>
            </a:r>
            <a:r>
              <a:rPr spc="-387" dirty="0"/>
              <a:t>E</a:t>
            </a:r>
            <a:r>
              <a:rPr spc="-173" dirty="0"/>
              <a:t>NIUS</a:t>
            </a:r>
            <a:r>
              <a:rPr spc="-213" dirty="0"/>
              <a:t> </a:t>
            </a: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13" dirty="0"/>
              <a:t>G</a:t>
            </a:r>
            <a:r>
              <a:rPr spc="-427" dirty="0"/>
              <a:t>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368544" y="378177"/>
            <a:ext cx="1583267" cy="1288625"/>
            <a:chOff x="4026408" y="283632"/>
            <a:chExt cx="1187450" cy="96646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056" y="283632"/>
              <a:ext cx="955548" cy="866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408" y="641604"/>
              <a:ext cx="608076" cy="6080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25547" y="2413779"/>
            <a:ext cx="8012007" cy="31130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248914" algn="ctr">
              <a:spcBef>
                <a:spcPts val="133"/>
              </a:spcBef>
            </a:pPr>
            <a:r>
              <a:rPr sz="2400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Br</a:t>
            </a:r>
            <a:r>
              <a:rPr sz="24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o</a:t>
            </a:r>
            <a:r>
              <a:rPr sz="2400" spc="-240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24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l</a:t>
            </a:r>
            <a:r>
              <a:rPr sz="9600" b="1" spc="-4789" baseline="115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ey</a:t>
            </a:r>
            <a:r>
              <a:rPr sz="2400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4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(2011)</a:t>
            </a:r>
            <a:endParaRPr sz="2400" dirty="0">
              <a:latin typeface="Lucida Sans Unicode"/>
              <a:cs typeface="Lucida Sans Unicode"/>
            </a:endParaRPr>
          </a:p>
          <a:p>
            <a:pPr algn="ctr">
              <a:spcBef>
                <a:spcPts val="2840"/>
              </a:spcBef>
            </a:pPr>
            <a:r>
              <a:rPr lang="en-ID" sz="1867" spc="-133" dirty="0">
                <a:solidFill>
                  <a:srgbClr val="434343"/>
                </a:solidFill>
                <a:latin typeface="Lucida Sans Unicode"/>
                <a:cs typeface="Lucida Sans Unicode"/>
              </a:rPr>
              <a:t>Interaction design is created based on </a:t>
            </a:r>
            <a:r>
              <a:rPr lang="en-ID" sz="1867" b="1" u="sng" spc="-133" dirty="0">
                <a:solidFill>
                  <a:srgbClr val="434343"/>
                </a:solidFill>
                <a:latin typeface="Lucida Sans Unicode"/>
                <a:cs typeface="Lucida Sans Unicode"/>
              </a:rPr>
              <a:t>inspiration</a:t>
            </a:r>
            <a:r>
              <a:rPr lang="en-ID" sz="1867" spc="-133" dirty="0">
                <a:solidFill>
                  <a:srgbClr val="434343"/>
                </a:solidFill>
                <a:latin typeface="Lucida Sans Unicode"/>
                <a:cs typeface="Lucida Sans Unicode"/>
              </a:rPr>
              <a:t> from designers / UX experts</a:t>
            </a:r>
          </a:p>
          <a:p>
            <a:pPr algn="ctr">
              <a:spcBef>
                <a:spcPts val="2840"/>
              </a:spcBef>
            </a:pPr>
            <a:r>
              <a:rPr lang="en-ID" sz="1867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Rely on visual design and UX teams to make decisions </a:t>
            </a:r>
            <a:r>
              <a:rPr lang="en-ID" sz="1867" b="1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without significant external input</a:t>
            </a:r>
            <a:endParaRPr sz="1867" b="1" dirty="0">
              <a:latin typeface="Trebuchet MS"/>
              <a:cs typeface="Trebuchet MS"/>
            </a:endParaRPr>
          </a:p>
          <a:p>
            <a:pPr marL="1693" algn="ctr">
              <a:spcBef>
                <a:spcPts val="1867"/>
              </a:spcBef>
            </a:pPr>
            <a:r>
              <a:rPr lang="en-ID" sz="1867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Relatively </a:t>
            </a:r>
            <a:r>
              <a:rPr lang="en-ID" sz="1867" b="1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faster</a:t>
            </a:r>
            <a:r>
              <a:rPr lang="en-ID" sz="1867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 and </a:t>
            </a:r>
            <a:r>
              <a:rPr lang="en-ID" sz="1867" b="1" spc="-87" dirty="0">
                <a:solidFill>
                  <a:srgbClr val="434343"/>
                </a:solidFill>
                <a:latin typeface="Lucida Sans Unicode"/>
                <a:cs typeface="Lucida Sans Unicode"/>
              </a:rPr>
              <a:t>less documentation</a:t>
            </a:r>
            <a:endParaRPr sz="1867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2320543" y="479777"/>
            <a:ext cx="1583267" cy="1288625"/>
            <a:chOff x="1740407" y="359832"/>
            <a:chExt cx="1187450" cy="96646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2055" y="359832"/>
              <a:ext cx="955547" cy="8668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407" y="717804"/>
              <a:ext cx="608076" cy="6080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51745" y="1698543"/>
            <a:ext cx="2945553" cy="967851"/>
          </a:xfrm>
          <a:prstGeom prst="rect">
            <a:avLst/>
          </a:prstGeom>
        </p:spPr>
        <p:txBody>
          <a:bodyPr vert="horz" wrap="square" lIns="0" tIns="181187" rIns="0" bIns="0" rtlCol="0">
            <a:spAutoFit/>
          </a:bodyPr>
          <a:lstStyle/>
          <a:p>
            <a:pPr marL="344585">
              <a:spcBef>
                <a:spcPts val="1427"/>
              </a:spcBef>
            </a:pPr>
            <a:r>
              <a:rPr sz="2400" b="1" spc="-13" dirty="0">
                <a:solidFill>
                  <a:srgbClr val="585858"/>
                </a:solidFill>
                <a:latin typeface="Trebuchet MS"/>
                <a:cs typeface="Trebuchet MS"/>
              </a:rPr>
              <a:t>GENIUS</a:t>
            </a:r>
            <a:r>
              <a:rPr sz="2400" b="1" spc="-20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spc="7" dirty="0">
                <a:solidFill>
                  <a:srgbClr val="585858"/>
                </a:solidFill>
                <a:latin typeface="Trebuchet MS"/>
                <a:cs typeface="Trebuchet MS"/>
              </a:rPr>
              <a:t>DE</a:t>
            </a:r>
            <a:r>
              <a:rPr sz="2400" b="1" spc="13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2400" b="1" spc="-27" dirty="0">
                <a:solidFill>
                  <a:srgbClr val="585858"/>
                </a:solidFill>
                <a:latin typeface="Trebuchet MS"/>
                <a:cs typeface="Trebuchet MS"/>
              </a:rPr>
              <a:t>IGN</a:t>
            </a:r>
            <a:endParaRPr sz="2400" dirty="0">
              <a:latin typeface="Trebuchet MS"/>
              <a:cs typeface="Trebuchet MS"/>
            </a:endParaRPr>
          </a:p>
          <a:p>
            <a:pPr marL="16933" algn="ctr">
              <a:spcBef>
                <a:spcPts val="1013"/>
              </a:spcBef>
            </a:pPr>
            <a:r>
              <a:rPr lang="en-ID" sz="1867" b="1" spc="-7" dirty="0">
                <a:solidFill>
                  <a:srgbClr val="585858"/>
                </a:solidFill>
                <a:latin typeface="Trebuchet MS"/>
                <a:cs typeface="Trebuchet MS"/>
              </a:rPr>
              <a:t>Can be used when</a:t>
            </a:r>
            <a:r>
              <a:rPr sz="1867" b="1" spc="-147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67" b="1" spc="-207" dirty="0">
                <a:solidFill>
                  <a:srgbClr val="585858"/>
                </a:solidFill>
                <a:latin typeface="Trebuchet MS"/>
                <a:cs typeface="Trebuchet MS"/>
              </a:rPr>
              <a:t>...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174" y="3444749"/>
            <a:ext cx="4538133" cy="18051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The team is </a:t>
            </a:r>
            <a:r>
              <a:rPr lang="en-ID" sz="1867" b="1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experienced</a:t>
            </a: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
</a:t>
            </a:r>
          </a:p>
          <a:p>
            <a:pPr algn="ctr">
              <a:spcBef>
                <a:spcPts val="133"/>
              </a:spcBef>
            </a:pP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There is a high trust in 
individual and team member’s </a:t>
            </a:r>
            <a:r>
              <a:rPr lang="en-ID" sz="1867" b="1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intuition</a:t>
            </a: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
</a:t>
            </a:r>
          </a:p>
          <a:p>
            <a:pPr algn="ctr">
              <a:spcBef>
                <a:spcPts val="133"/>
              </a:spcBef>
            </a:pP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already </a:t>
            </a:r>
            <a:r>
              <a:rPr lang="en-ID" sz="1867" b="1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understand the user's purpose very well</a:t>
            </a:r>
            <a:endParaRPr sz="1867" b="1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3439" y="479551"/>
            <a:ext cx="1274064" cy="127406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sz="half" idx="3"/>
          </p:nvPr>
        </p:nvSpPr>
        <p:spPr>
          <a:xfrm>
            <a:off x="6465409" y="1902156"/>
            <a:ext cx="5290124" cy="4292351"/>
          </a:xfrm>
          <a:prstGeom prst="rect">
            <a:avLst/>
          </a:prstGeom>
        </p:spPr>
        <p:txBody>
          <a:bodyPr vert="horz" wrap="square" lIns="0" tIns="181187" rIns="0" bIns="0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1427"/>
              </a:spcBef>
              <a:buNone/>
            </a:pPr>
            <a:r>
              <a:rPr dirty="0"/>
              <a:t>USER</a:t>
            </a:r>
            <a:r>
              <a:rPr lang="en-US" spc="-200" dirty="0"/>
              <a:t>-</a:t>
            </a:r>
            <a:r>
              <a:rPr spc="-53" dirty="0"/>
              <a:t>CENTERED</a:t>
            </a:r>
            <a:r>
              <a:rPr spc="-187" dirty="0"/>
              <a:t> </a:t>
            </a:r>
            <a:r>
              <a:rPr spc="7" dirty="0"/>
              <a:t>DE</a:t>
            </a:r>
            <a:r>
              <a:rPr spc="13" dirty="0"/>
              <a:t>S</a:t>
            </a:r>
            <a:r>
              <a:rPr spc="-27" dirty="0"/>
              <a:t>IGN</a:t>
            </a:r>
          </a:p>
          <a:p>
            <a:pPr marL="0" indent="0" algn="ctr">
              <a:lnSpc>
                <a:spcPct val="100000"/>
              </a:lnSpc>
              <a:spcBef>
                <a:spcPts val="1013"/>
              </a:spcBef>
              <a:buNone/>
            </a:pPr>
            <a:r>
              <a:rPr lang="en-ID" sz="1867" spc="-7" dirty="0"/>
              <a:t>Can be used when</a:t>
            </a:r>
            <a:r>
              <a:rPr sz="1867" spc="-207" dirty="0"/>
              <a:t>...</a:t>
            </a:r>
            <a:endParaRPr sz="3467" dirty="0"/>
          </a:p>
          <a:p>
            <a:pPr marL="0" indent="0" algn="ctr">
              <a:lnSpc>
                <a:spcPct val="100000"/>
              </a:lnSpc>
            </a:pPr>
            <a:endParaRPr lang="en-US" sz="1867" b="0" spc="-160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We want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predictable</a:t>
            </a: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and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measurable</a:t>
            </a: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results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
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User testing </a:t>
            </a: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determines certainty in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decision-making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
The team wants to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avoid risk </a:t>
            </a: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(risk averse)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
Sufficient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funds</a:t>
            </a:r>
            <a:r>
              <a:rPr lang="en-ID" sz="1867" b="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 and </a:t>
            </a: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time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384800" y="8593301"/>
            <a:ext cx="5486400" cy="250496"/>
          </a:xfrm>
          <a:prstGeom prst="rect">
            <a:avLst/>
          </a:prstGeom>
        </p:spPr>
        <p:txBody>
          <a:bodyPr vert="horz" wrap="square" lIns="0" tIns="4233" rIns="0" bIns="0" rtlCol="0" anchor="ctr">
            <a:spAutoFit/>
          </a:bodyPr>
          <a:lstStyle/>
          <a:p>
            <a:pPr marL="16933">
              <a:spcBef>
                <a:spcPts val="33"/>
              </a:spcBef>
            </a:pPr>
            <a:r>
              <a:rPr b="1" spc="93" dirty="0"/>
              <a:t>SISTEM</a:t>
            </a:r>
            <a:r>
              <a:rPr b="1" spc="-120" dirty="0"/>
              <a:t> </a:t>
            </a:r>
            <a:r>
              <a:rPr b="1" spc="67" dirty="0"/>
              <a:t>INTERAKSI </a:t>
            </a:r>
            <a:r>
              <a:rPr b="1" spc="107" dirty="0"/>
              <a:t> </a:t>
            </a:r>
            <a:r>
              <a:rPr b="1" spc="-507" dirty="0">
                <a:solidFill>
                  <a:srgbClr val="FFD966"/>
                </a:solidFill>
              </a:rPr>
              <a:t>|</a:t>
            </a:r>
            <a:r>
              <a:rPr b="1" spc="660" dirty="0">
                <a:solidFill>
                  <a:srgbClr val="FFD966"/>
                </a:solidFill>
              </a:rPr>
              <a:t> </a:t>
            </a:r>
            <a:r>
              <a:rPr spc="127" dirty="0"/>
              <a:t>FAKULTAS</a:t>
            </a:r>
            <a:r>
              <a:rPr spc="-100" dirty="0"/>
              <a:t> </a:t>
            </a:r>
            <a:r>
              <a:rPr spc="127" dirty="0"/>
              <a:t>ILMU</a:t>
            </a:r>
            <a:r>
              <a:rPr spc="-100" dirty="0"/>
              <a:t> </a:t>
            </a:r>
            <a:r>
              <a:rPr spc="127" dirty="0"/>
              <a:t>KOMPUTER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670972" y="710189"/>
            <a:ext cx="61806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27" dirty="0"/>
              <a:t>VS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21470" y="1326557"/>
            <a:ext cx="13572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60" dirty="0">
                <a:solidFill>
                  <a:srgbClr val="434343"/>
                </a:solidFill>
                <a:latin typeface="Lucida Sans Unicode"/>
                <a:cs typeface="Lucida Sans Unicode"/>
              </a:rPr>
              <a:t>B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r</a:t>
            </a:r>
            <a:r>
              <a:rPr sz="16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o</a:t>
            </a:r>
            <a:r>
              <a:rPr sz="1600" spc="-173" dirty="0">
                <a:solidFill>
                  <a:srgbClr val="434343"/>
                </a:solidFill>
                <a:latin typeface="Lucida Sans Unicode"/>
                <a:cs typeface="Lucida Sans Unicode"/>
              </a:rPr>
              <a:t>m</a:t>
            </a:r>
            <a:r>
              <a:rPr sz="1600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le</a:t>
            </a:r>
            <a:r>
              <a:rPr sz="1600" spc="-67" dirty="0">
                <a:solidFill>
                  <a:srgbClr val="434343"/>
                </a:solidFill>
                <a:latin typeface="Lucida Sans Unicode"/>
                <a:cs typeface="Lucida Sans Unicode"/>
              </a:rPr>
              <a:t>y</a:t>
            </a:r>
            <a:r>
              <a:rPr sz="1600" spc="-213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600" spc="-10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600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2011)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6496" y="2196593"/>
            <a:ext cx="5789507" cy="134620"/>
          </a:xfrm>
          <a:custGeom>
            <a:avLst/>
            <a:gdLst/>
            <a:ahLst/>
            <a:cxnLst/>
            <a:rect l="l" t="t" r="r" b="b"/>
            <a:pathLst>
              <a:path w="4342130" h="100964">
                <a:moveTo>
                  <a:pt x="4341876" y="0"/>
                </a:moveTo>
                <a:lnTo>
                  <a:pt x="0" y="0"/>
                </a:lnTo>
                <a:lnTo>
                  <a:pt x="0" y="100584"/>
                </a:lnTo>
                <a:lnTo>
                  <a:pt x="4341876" y="100584"/>
                </a:lnTo>
                <a:lnTo>
                  <a:pt x="434187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29865" y="1682866"/>
            <a:ext cx="57327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spc="-320" dirty="0"/>
              <a:t>ACTIVITY</a:t>
            </a:r>
            <a:r>
              <a:rPr spc="-207" dirty="0"/>
              <a:t> </a:t>
            </a:r>
            <a:r>
              <a:rPr spc="-380" dirty="0"/>
              <a:t>CENTERED</a:t>
            </a:r>
            <a:r>
              <a:rPr spc="-207" dirty="0"/>
              <a:t> </a:t>
            </a: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13" dirty="0"/>
              <a:t>G</a:t>
            </a:r>
            <a:r>
              <a:rPr spc="-427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744" y="505967"/>
            <a:ext cx="1176528" cy="117652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20793" y="2354851"/>
            <a:ext cx="1829647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Bea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u</a:t>
            </a:r>
            <a:r>
              <a:rPr sz="1867" b="1" spc="-627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9600" b="1" spc="-3929" baseline="-2893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nt</a:t>
            </a:r>
            <a:r>
              <a:rPr sz="1867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009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8400" y="3881119"/>
            <a:ext cx="7457440" cy="41207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2333" rIns="0" bIns="0" rtlCol="0">
            <a:spAutoFit/>
          </a:bodyPr>
          <a:lstStyle/>
          <a:p>
            <a:pPr marL="223514">
              <a:spcBef>
                <a:spcPts val="333"/>
              </a:spcBef>
            </a:pPr>
            <a:r>
              <a:rPr lang="en-ID" sz="2400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Focus on product </a:t>
            </a:r>
            <a:r>
              <a:rPr lang="en-ID" sz="2400" b="1" spc="-167" dirty="0">
                <a:solidFill>
                  <a:srgbClr val="434343"/>
                </a:solidFill>
                <a:latin typeface="Lucida Sans Unicode"/>
                <a:cs typeface="Lucida Sans Unicode"/>
              </a:rPr>
              <a:t>stakeholder activities</a:t>
            </a:r>
            <a:endParaRPr sz="2400" b="1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8400" y="4643121"/>
            <a:ext cx="7457440" cy="421483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51647" rIns="0" bIns="0" rtlCol="0">
            <a:spAutoFit/>
          </a:bodyPr>
          <a:lstStyle/>
          <a:p>
            <a:pPr marL="223514">
              <a:spcBef>
                <a:spcPts val="407"/>
              </a:spcBef>
            </a:pPr>
            <a:r>
              <a:rPr lang="en-ID" sz="2400" b="1" spc="-33" dirty="0">
                <a:solidFill>
                  <a:srgbClr val="434343"/>
                </a:solidFill>
                <a:latin typeface="Trebuchet MS"/>
                <a:cs typeface="Trebuchet MS"/>
              </a:rPr>
              <a:t>Identify issues </a:t>
            </a:r>
            <a:r>
              <a:rPr lang="en-ID" sz="2400" spc="-33" dirty="0">
                <a:solidFill>
                  <a:srgbClr val="434343"/>
                </a:solidFill>
                <a:latin typeface="Trebuchet MS"/>
                <a:cs typeface="Trebuchet MS"/>
              </a:rPr>
              <a:t>that arise from users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36A65-2748-4F53-A74F-7AB10873762F}"/>
              </a:ext>
            </a:extLst>
          </p:cNvPr>
          <p:cNvSpPr txBox="1"/>
          <p:nvPr/>
        </p:nvSpPr>
        <p:spPr>
          <a:xfrm>
            <a:off x="2197769" y="3174013"/>
            <a:ext cx="803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3"/>
              </a:rPr>
              <a:t>https://medium.com/dermot-holmes/activity-centred-design-dd28ed1eec59</a:t>
            </a:r>
            <a:endParaRPr lang="en-AU" dirty="0"/>
          </a:p>
          <a:p>
            <a:pPr algn="ctr"/>
            <a:endParaRPr lang="en-A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607" y="1203991"/>
            <a:ext cx="6729984" cy="48554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3911" y="463326"/>
            <a:ext cx="75014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87" dirty="0"/>
              <a:t>PR</a:t>
            </a:r>
            <a:r>
              <a:rPr spc="-207" dirty="0"/>
              <a:t>O</a:t>
            </a:r>
            <a:r>
              <a:rPr spc="-227" dirty="0"/>
              <a:t>S</a:t>
            </a:r>
            <a:r>
              <a:rPr spc="-247" dirty="0"/>
              <a:t>E</a:t>
            </a:r>
            <a:r>
              <a:rPr spc="7" dirty="0"/>
              <a:t>S</a:t>
            </a:r>
            <a:r>
              <a:rPr spc="-227" dirty="0"/>
              <a:t> </a:t>
            </a:r>
            <a:r>
              <a:rPr spc="-320" dirty="0"/>
              <a:t>ACTIVITY</a:t>
            </a:r>
            <a:r>
              <a:rPr spc="-207" dirty="0"/>
              <a:t> </a:t>
            </a:r>
            <a:r>
              <a:rPr spc="-380" dirty="0"/>
              <a:t>CENTERED</a:t>
            </a:r>
            <a:r>
              <a:rPr spc="-207" dirty="0"/>
              <a:t> </a:t>
            </a: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13" dirty="0"/>
              <a:t>G</a:t>
            </a:r>
            <a:r>
              <a:rPr spc="-427"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82305" y="2660056"/>
            <a:ext cx="3011593" cy="17842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40" algn="ctr">
              <a:lnSpc>
                <a:spcPts val="7320"/>
              </a:lnSpc>
              <a:spcBef>
                <a:spcPts val="133"/>
              </a:spcBef>
            </a:pPr>
            <a:r>
              <a:rPr sz="2400" b="1" spc="20" dirty="0">
                <a:solidFill>
                  <a:srgbClr val="434343"/>
                </a:solidFill>
                <a:latin typeface="Trebuchet MS"/>
                <a:cs typeface="Trebuchet MS"/>
              </a:rPr>
              <a:t>B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aum</a:t>
            </a:r>
            <a:r>
              <a:rPr sz="2400" b="1" spc="-64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9600" b="1" spc="-3969" baseline="10995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nt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0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09)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ts val="1560"/>
              </a:lnSpc>
            </a:pPr>
            <a:r>
              <a:rPr lang="en-ID" sz="1600" spc="-127" dirty="0">
                <a:solidFill>
                  <a:srgbClr val="434343"/>
                </a:solidFill>
                <a:latin typeface="Lucida Sans Unicode"/>
                <a:cs typeface="Lucida Sans Unicode"/>
                <a:hlinkClick r:id="rId3"/>
              </a:rPr>
              <a:t>https://medium.com/dermot-holmes/activity-centred-design-dd28ed1eec59</a:t>
            </a:r>
            <a:endParaRPr lang="en-ID" sz="1600" spc="-127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algn="ctr">
              <a:lnSpc>
                <a:spcPts val="1560"/>
              </a:lnSpc>
            </a:pPr>
            <a:endParaRPr sz="1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229" y="1436743"/>
            <a:ext cx="6714155" cy="456375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1581" y="466916"/>
            <a:ext cx="9162628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sz="4200" i="1" spc="-339" dirty="0">
                <a:latin typeface="Trebuchet MS"/>
                <a:cs typeface="Trebuchet MS"/>
              </a:rPr>
              <a:t>ACD</a:t>
            </a:r>
            <a:r>
              <a:rPr sz="4200" i="1" spc="-247" dirty="0">
                <a:latin typeface="Trebuchet MS"/>
                <a:cs typeface="Trebuchet MS"/>
              </a:rPr>
              <a:t> </a:t>
            </a:r>
            <a:r>
              <a:rPr sz="4200" i="1" spc="-267" dirty="0">
                <a:latin typeface="Trebuchet MS"/>
                <a:cs typeface="Trebuchet MS"/>
              </a:rPr>
              <a:t>CA</a:t>
            </a:r>
            <a:r>
              <a:rPr sz="4200" i="1" spc="-213" dirty="0">
                <a:latin typeface="Trebuchet MS"/>
                <a:cs typeface="Trebuchet MS"/>
              </a:rPr>
              <a:t>S</a:t>
            </a:r>
            <a:r>
              <a:rPr sz="4200" i="1" spc="-707" dirty="0">
                <a:latin typeface="Trebuchet MS"/>
                <a:cs typeface="Trebuchet MS"/>
              </a:rPr>
              <a:t>E</a:t>
            </a:r>
            <a:r>
              <a:rPr sz="4200" i="1" spc="-280" dirty="0">
                <a:latin typeface="Trebuchet MS"/>
                <a:cs typeface="Trebuchet MS"/>
              </a:rPr>
              <a:t> </a:t>
            </a:r>
            <a:r>
              <a:rPr spc="-793" dirty="0"/>
              <a:t>1</a:t>
            </a:r>
            <a:r>
              <a:rPr spc="-360" dirty="0"/>
              <a:t>:</a:t>
            </a:r>
            <a:r>
              <a:rPr spc="-187" dirty="0"/>
              <a:t> </a:t>
            </a:r>
            <a:r>
              <a:rPr lang="en-ID" spc="-280" dirty="0"/>
              <a:t>RESTAURANTS AND ALLERGIES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6171" y="5170357"/>
            <a:ext cx="2943860" cy="10148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1693" algn="ctr">
              <a:spcBef>
                <a:spcPts val="133"/>
              </a:spcBef>
            </a:pPr>
            <a:r>
              <a:rPr lang="en-ID" sz="1600" spc="-127" dirty="0">
                <a:solidFill>
                  <a:srgbClr val="434343"/>
                </a:solidFill>
                <a:latin typeface="Lucida Sans Unicode"/>
                <a:cs typeface="Lucida Sans Unicode"/>
                <a:hlinkClick r:id="rId3"/>
              </a:rPr>
              <a:t>https://medium.com/dermot-holmes/activity-centred-design-dd28ed1eec59</a:t>
            </a:r>
            <a:endParaRPr lang="en-ID" sz="1600" spc="-127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marL="16933" marR="6773" indent="-1693" algn="ctr">
              <a:spcBef>
                <a:spcPts val="133"/>
              </a:spcBef>
            </a:pP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0971" y="4286504"/>
            <a:ext cx="233680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B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au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2400" b="1" spc="-645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9600" b="1" spc="-3969" baseline="-2893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nt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(2009)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9736" y="1849288"/>
            <a:ext cx="2487507" cy="146738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D"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Case 1 :</a:t>
            </a:r>
            <a:r>
              <a:rPr lang="en-ID" sz="1867" spc="-53" dirty="0">
                <a:solidFill>
                  <a:srgbClr val="434343"/>
                </a:solidFill>
                <a:latin typeface="Trebuchet MS"/>
                <a:cs typeface="Trebuchet MS"/>
              </a:rPr>
              <a:t>
A customer who has certain allergies orders a menu containing allergens in a restaurant</a:t>
            </a:r>
            <a:endParaRPr sz="1867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shapes on a wooden background">
            <a:extLst>
              <a:ext uri="{FF2B5EF4-FFF2-40B4-BE49-F238E27FC236}">
                <a16:creationId xmlns:a16="http://schemas.microsoft.com/office/drawing/2014/main" id="{5C21D3E7-4F78-130D-6DE0-700C15F19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6" r="32994"/>
          <a:stretch/>
        </p:blipFill>
        <p:spPr>
          <a:xfrm>
            <a:off x="-7365" y="-34711"/>
            <a:ext cx="4855589" cy="6219812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6917" y="784331"/>
            <a:ext cx="5721484" cy="684213"/>
          </a:xfrm>
        </p:spPr>
        <p:txBody>
          <a:bodyPr>
            <a:normAutofit/>
          </a:bodyPr>
          <a:lstStyle/>
          <a:p>
            <a:r>
              <a:rPr lang="id-ID" sz="3200" dirty="0" err="1"/>
              <a:t>Session</a:t>
            </a:r>
            <a:r>
              <a:rPr lang="id-ID" sz="3200" dirty="0"/>
              <a:t> </a:t>
            </a:r>
            <a:r>
              <a:rPr lang="id-ID" sz="3200" dirty="0" err="1"/>
              <a:t>Learning</a:t>
            </a:r>
            <a:r>
              <a:rPr lang="id-ID" sz="3200" dirty="0"/>
              <a:t> </a:t>
            </a:r>
            <a:r>
              <a:rPr lang="id-ID" sz="3200" dirty="0" err="1"/>
              <a:t>Outcomes</a:t>
            </a:r>
            <a:endParaRPr lang="id-ID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9" y="1868488"/>
            <a:ext cx="5721484" cy="4351337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id-ID" sz="1467" dirty="0" err="1"/>
              <a:t>Upon</a:t>
            </a:r>
            <a:r>
              <a:rPr lang="id-ID" sz="1467" dirty="0"/>
              <a:t> </a:t>
            </a:r>
            <a:r>
              <a:rPr lang="id-ID" sz="1467" dirty="0" err="1"/>
              <a:t>completion</a:t>
            </a:r>
            <a:r>
              <a:rPr lang="id-ID" sz="1467" dirty="0"/>
              <a:t> </a:t>
            </a:r>
            <a:r>
              <a:rPr lang="id-ID" sz="1467" dirty="0" err="1"/>
              <a:t>of</a:t>
            </a:r>
            <a:r>
              <a:rPr lang="id-ID" sz="1467" dirty="0"/>
              <a:t> </a:t>
            </a:r>
            <a:r>
              <a:rPr lang="id-ID" sz="1467" dirty="0" err="1"/>
              <a:t>this</a:t>
            </a:r>
            <a:r>
              <a:rPr lang="id-ID" sz="1467" dirty="0"/>
              <a:t> </a:t>
            </a:r>
            <a:r>
              <a:rPr lang="id-ID" sz="1467" dirty="0" err="1"/>
              <a:t>session</a:t>
            </a:r>
            <a:r>
              <a:rPr lang="id-ID" sz="1467" dirty="0"/>
              <a:t>, </a:t>
            </a:r>
            <a:r>
              <a:rPr lang="id-ID" sz="1467" dirty="0" err="1"/>
              <a:t>students</a:t>
            </a:r>
            <a:r>
              <a:rPr lang="id-ID" sz="1467" dirty="0"/>
              <a:t> are </a:t>
            </a:r>
            <a:r>
              <a:rPr lang="id-ID" sz="1467" dirty="0" err="1"/>
              <a:t>expected</a:t>
            </a:r>
            <a:r>
              <a:rPr lang="id-ID" sz="1467" dirty="0"/>
              <a:t> </a:t>
            </a:r>
            <a:r>
              <a:rPr lang="id-ID" sz="1467" dirty="0" err="1"/>
              <a:t>to</a:t>
            </a:r>
            <a:r>
              <a:rPr lang="id-ID" sz="1467" dirty="0"/>
              <a:t> </a:t>
            </a:r>
            <a:r>
              <a:rPr lang="id-ID" sz="1467" dirty="0" err="1"/>
              <a:t>be</a:t>
            </a:r>
            <a:r>
              <a:rPr lang="id-ID" sz="1467" dirty="0"/>
              <a:t> </a:t>
            </a:r>
            <a:r>
              <a:rPr lang="id-ID" sz="1467" dirty="0" err="1"/>
              <a:t>able</a:t>
            </a:r>
            <a:r>
              <a:rPr lang="id-ID" sz="1467" dirty="0"/>
              <a:t> </a:t>
            </a:r>
            <a:r>
              <a:rPr lang="id-ID" sz="1467" dirty="0" err="1"/>
              <a:t>to</a:t>
            </a:r>
            <a:r>
              <a:rPr lang="id-ID" sz="1467" dirty="0"/>
              <a:t>: </a:t>
            </a:r>
          </a:p>
          <a:p>
            <a:pPr>
              <a:spcAft>
                <a:spcPts val="800"/>
              </a:spcAft>
            </a:pPr>
            <a:r>
              <a:rPr lang="en-US" sz="1467" dirty="0"/>
              <a:t>LO2: Analyze conceptual models for designers and users, knowledge of design and prototyping methods for user interfaces.</a:t>
            </a:r>
          </a:p>
          <a:p>
            <a:pPr>
              <a:spcAft>
                <a:spcPts val="800"/>
              </a:spcAft>
            </a:pPr>
            <a:r>
              <a:rPr lang="en-US" sz="1467" dirty="0"/>
              <a:t>LO5: </a:t>
            </a:r>
            <a:r>
              <a:rPr lang="en-ID" sz="1467" dirty="0"/>
              <a:t>Implement a user interface that employs best practice principles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FBC4F-4214-0E42-9622-AF7B4157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4800" y="8475133"/>
            <a:ext cx="5486400" cy="48683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defPPr>
              <a:defRPr lang="en-US"/>
            </a:defPPr>
            <a:lvl1pPr marL="0" algn="ctr" defTabSz="121917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/>
              <a:t>COMP6800001 - HCI</a:t>
            </a:r>
            <a:endParaRPr lang="en-GB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EAFD-A85F-AA45-A9F5-143C49FD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8475133"/>
            <a:ext cx="3657600" cy="48683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defPPr>
              <a:defRPr lang="en-US"/>
            </a:defPPr>
            <a:lvl1pPr marL="0" algn="r" defTabSz="121917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66CD472-154E-424C-89AE-4DECF5962F3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47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61950" y="4800396"/>
            <a:ext cx="373380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33"/>
              </a:spcBef>
            </a:pPr>
            <a:r>
              <a:rPr lang="en-ID" b="1" spc="70"/>
              <a:t>SISTEM</a:t>
            </a:r>
            <a:r>
              <a:rPr lang="en-ID" b="1" spc="-90"/>
              <a:t> </a:t>
            </a:r>
            <a:r>
              <a:rPr lang="en-ID" b="1" spc="50"/>
              <a:t>INTERAKSI </a:t>
            </a:r>
            <a:r>
              <a:rPr lang="en-ID" b="1" spc="80"/>
              <a:t> </a:t>
            </a:r>
            <a:r>
              <a:rPr lang="en-ID" b="1" spc="-380">
                <a:solidFill>
                  <a:srgbClr val="FFD966"/>
                </a:solidFill>
              </a:rPr>
              <a:t>|</a:t>
            </a:r>
            <a:r>
              <a:rPr lang="en-ID" b="1" spc="495">
                <a:solidFill>
                  <a:srgbClr val="FFD966"/>
                </a:solidFill>
              </a:rPr>
              <a:t> </a:t>
            </a:r>
            <a:r>
              <a:rPr lang="en-ID" spc="95"/>
              <a:t>FAKULTAS</a:t>
            </a:r>
            <a:r>
              <a:rPr lang="en-ID" spc="-75"/>
              <a:t> </a:t>
            </a:r>
            <a:r>
              <a:rPr lang="en-ID" spc="95"/>
              <a:t>ILMU</a:t>
            </a:r>
            <a:r>
              <a:rPr lang="en-ID" spc="-75"/>
              <a:t> </a:t>
            </a:r>
            <a:r>
              <a:rPr lang="en-ID" spc="95"/>
              <a:t>KOMPUTER</a:t>
            </a:r>
            <a:endParaRPr spc="127" dirty="0"/>
          </a:p>
        </p:txBody>
      </p:sp>
      <p:sp>
        <p:nvSpPr>
          <p:cNvPr id="7" name="object 7"/>
          <p:cNvSpPr txBox="1"/>
          <p:nvPr/>
        </p:nvSpPr>
        <p:spPr>
          <a:xfrm>
            <a:off x="2678685" y="1999657"/>
            <a:ext cx="7114540" cy="5223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600" spc="-127" dirty="0">
                <a:solidFill>
                  <a:srgbClr val="434343"/>
                </a:solidFill>
                <a:latin typeface="Lucida Sans Unicode"/>
                <a:cs typeface="Lucida Sans Unicode"/>
                <a:hlinkClick r:id="rId2"/>
              </a:rPr>
              <a:t>https://medium.com/dermot-holmes/activity-centred-design-dd28ed1eec59</a:t>
            </a:r>
            <a:endParaRPr lang="en-ID" sz="1600" spc="-127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marL="16933">
              <a:spcBef>
                <a:spcPts val="133"/>
              </a:spcBef>
            </a:pP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6792" y="1115229"/>
            <a:ext cx="233680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20" dirty="0">
                <a:solidFill>
                  <a:srgbClr val="434343"/>
                </a:solidFill>
                <a:latin typeface="Trebuchet MS"/>
                <a:cs typeface="Trebuchet MS"/>
              </a:rPr>
              <a:t>B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au</a:t>
            </a:r>
            <a:r>
              <a:rPr sz="2400" b="1" spc="-213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9600" b="1" spc="-4560" baseline="-4629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ont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0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09)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0260" y="2608073"/>
            <a:ext cx="9963573" cy="32047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Some proposed solutions based on the ACD paradigm</a:t>
            </a:r>
            <a:r>
              <a:rPr sz="1867" b="1" spc="-207" dirty="0">
                <a:solidFill>
                  <a:srgbClr val="434343"/>
                </a:solidFill>
                <a:latin typeface="Trebuchet MS"/>
                <a:cs typeface="Trebuchet MS"/>
              </a:rPr>
              <a:t>:</a:t>
            </a:r>
            <a:endParaRPr sz="1867" dirty="0">
              <a:latin typeface="Trebuchet MS"/>
              <a:cs typeface="Trebuchet MS"/>
            </a:endParaRPr>
          </a:p>
          <a:p>
            <a:pPr marL="626518" marR="77045" indent="-423323">
              <a:lnSpc>
                <a:spcPct val="114999"/>
              </a:lnSpc>
              <a:spcBef>
                <a:spcPts val="2167"/>
              </a:spcBef>
              <a:buFont typeface="Segoe UI Symbol"/>
              <a:buChar char="➔"/>
              <a:tabLst>
                <a:tab pos="625671" algn="l"/>
                <a:tab pos="627363" algn="l"/>
              </a:tabLst>
            </a:pP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“The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67" dirty="0">
                <a:solidFill>
                  <a:srgbClr val="444444"/>
                </a:solidFill>
                <a:latin typeface="Arial"/>
                <a:cs typeface="Arial"/>
              </a:rPr>
              <a:t>restaurant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team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b="1" i="1" spc="-133" dirty="0">
                <a:solidFill>
                  <a:srgbClr val="444444"/>
                </a:solidFill>
                <a:latin typeface="Trebuchet MS"/>
                <a:cs typeface="Trebuchet MS"/>
              </a:rPr>
              <a:t>discovers</a:t>
            </a:r>
            <a:r>
              <a:rPr sz="1867" b="1" i="1" spc="-187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the </a:t>
            </a:r>
            <a:r>
              <a:rPr sz="1867" b="1" i="1" spc="-147" dirty="0">
                <a:solidFill>
                  <a:srgbClr val="444444"/>
                </a:solidFill>
                <a:latin typeface="Trebuchet MS"/>
                <a:cs typeface="Trebuchet MS"/>
              </a:rPr>
              <a:t>rule</a:t>
            </a:r>
            <a:r>
              <a:rPr sz="1867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decides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look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67" dirty="0">
                <a:solidFill>
                  <a:srgbClr val="444444"/>
                </a:solidFill>
                <a:latin typeface="Trebuchet MS"/>
                <a:cs typeface="Trebuchet MS"/>
              </a:rPr>
              <a:t>over</a:t>
            </a:r>
            <a:r>
              <a:rPr sz="1867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47" dirty="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sz="1867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07" dirty="0">
                <a:solidFill>
                  <a:srgbClr val="444444"/>
                </a:solidFill>
                <a:latin typeface="Trebuchet MS"/>
                <a:cs typeface="Trebuchet MS"/>
              </a:rPr>
              <a:t>menu</a:t>
            </a:r>
            <a:r>
              <a:rPr sz="1867" b="1" i="1" spc="-167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ensure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dish </a:t>
            </a:r>
            <a:r>
              <a:rPr sz="1867" i="1" spc="-5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spc="-33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867" i="1" spc="73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mig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1867" i="1" spc="73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1867" i="1" spc="-140" dirty="0">
                <a:solidFill>
                  <a:srgbClr val="444444"/>
                </a:solidFill>
                <a:latin typeface="Arial"/>
                <a:cs typeface="Arial"/>
              </a:rPr>
              <a:t>ose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867" i="1" spc="-47" dirty="0">
                <a:solidFill>
                  <a:srgbClr val="444444"/>
                </a:solidFill>
                <a:latin typeface="Arial"/>
                <a:cs typeface="Arial"/>
              </a:rPr>
              <a:t>ll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rgy</a:t>
            </a: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spc="-33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rea</a:t>
            </a:r>
            <a:r>
              <a:rPr sz="1867" i="1" spc="73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67" dirty="0">
                <a:solidFill>
                  <a:srgbClr val="444444"/>
                </a:solidFill>
                <a:latin typeface="Arial"/>
                <a:cs typeface="Arial"/>
              </a:rPr>
              <a:t>id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sz="1867" i="1" spc="-6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867" i="1" dirty="0">
                <a:solidFill>
                  <a:srgbClr val="444444"/>
                </a:solidFill>
                <a:latin typeface="Arial"/>
                <a:cs typeface="Arial"/>
              </a:rPr>
              <a:t>if</a:t>
            </a:r>
            <a:r>
              <a:rPr sz="1867" i="1" spc="-7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1867" i="1" spc="-140" dirty="0">
                <a:solidFill>
                  <a:srgbClr val="444444"/>
                </a:solidFill>
                <a:latin typeface="Arial"/>
                <a:cs typeface="Arial"/>
              </a:rPr>
              <a:t>ed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.”</a:t>
            </a:r>
            <a:endParaRPr sz="1867" dirty="0">
              <a:latin typeface="Arial"/>
              <a:cs typeface="Arial"/>
            </a:endParaRPr>
          </a:p>
          <a:p>
            <a:pPr marL="626518" marR="303946" indent="-423323">
              <a:lnSpc>
                <a:spcPct val="114999"/>
              </a:lnSpc>
              <a:spcBef>
                <a:spcPts val="1325"/>
              </a:spcBef>
              <a:buFont typeface="Segoe UI Symbol"/>
              <a:buChar char="➔"/>
              <a:tabLst>
                <a:tab pos="625671" algn="l"/>
                <a:tab pos="627363" algn="l"/>
              </a:tabLst>
            </a:pP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“The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owner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decides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2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53" dirty="0">
                <a:solidFill>
                  <a:srgbClr val="444444"/>
                </a:solidFill>
                <a:latin typeface="Arial"/>
                <a:cs typeface="Arial"/>
              </a:rPr>
              <a:t>his/her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role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communicate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designer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b="1" i="1" spc="-107" dirty="0">
                <a:solidFill>
                  <a:srgbClr val="444444"/>
                </a:solidFill>
                <a:latin typeface="Trebuchet MS"/>
                <a:cs typeface="Trebuchet MS"/>
              </a:rPr>
              <a:t>which</a:t>
            </a:r>
            <a:r>
              <a:rPr sz="1867" b="1" i="1" spc="-167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00" dirty="0">
                <a:solidFill>
                  <a:srgbClr val="444444"/>
                </a:solidFill>
                <a:latin typeface="Trebuchet MS"/>
                <a:cs typeface="Trebuchet MS"/>
              </a:rPr>
              <a:t>dishes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33" dirty="0">
                <a:solidFill>
                  <a:srgbClr val="444444"/>
                </a:solidFill>
                <a:latin typeface="Trebuchet MS"/>
                <a:cs typeface="Trebuchet MS"/>
              </a:rPr>
              <a:t>need</a:t>
            </a:r>
            <a:r>
              <a:rPr sz="1867" b="1" i="1" spc="-187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13" dirty="0">
                <a:solidFill>
                  <a:srgbClr val="444444"/>
                </a:solidFill>
                <a:latin typeface="Trebuchet MS"/>
                <a:cs typeface="Trebuchet MS"/>
              </a:rPr>
              <a:t>warning </a:t>
            </a:r>
            <a:r>
              <a:rPr sz="1867" b="1" i="1" spc="-5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labels</a:t>
            </a:r>
            <a:r>
              <a:rPr sz="1867" b="1" i="1" spc="-207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owner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ensure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60" dirty="0">
                <a:solidFill>
                  <a:srgbClr val="444444"/>
                </a:solidFill>
                <a:latin typeface="Arial"/>
                <a:cs typeface="Arial"/>
              </a:rPr>
              <a:t>information</a:t>
            </a:r>
            <a:r>
              <a:rPr sz="1867" i="1" spc="-14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printed</a:t>
            </a:r>
            <a:r>
              <a:rPr sz="1867" b="1" i="1" spc="-173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menu.”</a:t>
            </a:r>
            <a:endParaRPr sz="1867" dirty="0">
              <a:latin typeface="Arial"/>
              <a:cs typeface="Arial"/>
            </a:endParaRPr>
          </a:p>
          <a:p>
            <a:pPr marL="626518" marR="6773" indent="-423323">
              <a:lnSpc>
                <a:spcPct val="114999"/>
              </a:lnSpc>
              <a:spcBef>
                <a:spcPts val="1347"/>
              </a:spcBef>
              <a:buFont typeface="Segoe UI Symbol"/>
              <a:buChar char="➔"/>
              <a:tabLst>
                <a:tab pos="625671" algn="l"/>
                <a:tab pos="627363" algn="l"/>
              </a:tabLst>
            </a:pPr>
            <a:r>
              <a:rPr sz="1867" i="1" spc="-133" dirty="0">
                <a:solidFill>
                  <a:srgbClr val="444444"/>
                </a:solidFill>
                <a:latin typeface="Arial"/>
                <a:cs typeface="Arial"/>
              </a:rPr>
              <a:t>“The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designer,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knowing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problem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working</a:t>
            </a:r>
            <a:r>
              <a:rPr sz="1867" i="1" spc="-12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8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team,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devises</a:t>
            </a:r>
            <a:r>
              <a:rPr sz="1867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sz="1867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system</a:t>
            </a:r>
            <a:r>
              <a:rPr sz="1867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customers </a:t>
            </a:r>
            <a:r>
              <a:rPr sz="1867" i="1" spc="-5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know they </a:t>
            </a:r>
            <a:r>
              <a:rPr sz="1867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need </a:t>
            </a:r>
            <a:r>
              <a:rPr sz="1867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to </a:t>
            </a:r>
            <a:r>
              <a:rPr sz="1867" b="1" i="1" spc="-147" dirty="0">
                <a:solidFill>
                  <a:srgbClr val="444444"/>
                </a:solidFill>
                <a:latin typeface="Trebuchet MS"/>
                <a:cs typeface="Trebuchet MS"/>
              </a:rPr>
              <a:t>inform 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the </a:t>
            </a:r>
            <a:r>
              <a:rPr sz="1867" b="1" i="1" spc="-147" dirty="0">
                <a:solidFill>
                  <a:srgbClr val="444444"/>
                </a:solidFill>
                <a:latin typeface="Trebuchet MS"/>
                <a:cs typeface="Trebuchet MS"/>
              </a:rPr>
              <a:t>waiter of </a:t>
            </a:r>
            <a:r>
              <a:rPr sz="1867" b="1" i="1" spc="-167" dirty="0">
                <a:solidFill>
                  <a:srgbClr val="444444"/>
                </a:solidFill>
                <a:latin typeface="Trebuchet MS"/>
                <a:cs typeface="Trebuchet MS"/>
              </a:rPr>
              <a:t>their </a:t>
            </a:r>
            <a:r>
              <a:rPr sz="1867" b="1" i="1" spc="-152" dirty="0">
                <a:solidFill>
                  <a:srgbClr val="444444"/>
                </a:solidFill>
                <a:latin typeface="Trebuchet MS"/>
                <a:cs typeface="Trebuchet MS"/>
              </a:rPr>
              <a:t>allergy 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1867" i="1" spc="-60" dirty="0">
                <a:solidFill>
                  <a:srgbClr val="444444"/>
                </a:solidFill>
                <a:latin typeface="Arial"/>
                <a:cs typeface="Arial"/>
              </a:rPr>
              <a:t>their </a:t>
            </a:r>
            <a:r>
              <a:rPr sz="1867" i="1" spc="-67" dirty="0">
                <a:solidFill>
                  <a:srgbClr val="444444"/>
                </a:solidFill>
                <a:latin typeface="Arial"/>
                <a:cs typeface="Arial"/>
              </a:rPr>
              <a:t>plate </a:t>
            </a:r>
            <a:r>
              <a:rPr sz="1867" i="1" spc="-80" dirty="0">
                <a:solidFill>
                  <a:srgbClr val="444444"/>
                </a:solidFill>
                <a:latin typeface="Arial"/>
                <a:cs typeface="Arial"/>
              </a:rPr>
              <a:t>is 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specially </a:t>
            </a:r>
            <a:r>
              <a:rPr sz="1867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marked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in the </a:t>
            </a:r>
            <a:r>
              <a:rPr sz="1867" i="1" spc="-6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kitchen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33" dirty="0">
                <a:solidFill>
                  <a:srgbClr val="444444"/>
                </a:solidFill>
                <a:latin typeface="Arial"/>
                <a:cs typeface="Arial"/>
              </a:rPr>
              <a:t>notify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3" dirty="0">
                <a:solidFill>
                  <a:srgbClr val="444444"/>
                </a:solidFill>
                <a:latin typeface="Arial"/>
                <a:cs typeface="Arial"/>
              </a:rPr>
              <a:t>staff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33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33" dirty="0">
                <a:solidFill>
                  <a:srgbClr val="444444"/>
                </a:solidFill>
                <a:latin typeface="Arial"/>
                <a:cs typeface="Arial"/>
              </a:rPr>
              <a:t>what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food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00" dirty="0">
                <a:solidFill>
                  <a:srgbClr val="444444"/>
                </a:solidFill>
                <a:latin typeface="Arial"/>
                <a:cs typeface="Arial"/>
              </a:rPr>
              <a:t>should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53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1867" i="1" spc="-1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47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113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1867" i="1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2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1867" i="1" spc="-93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67" i="1" spc="-73" dirty="0">
                <a:solidFill>
                  <a:srgbClr val="444444"/>
                </a:solidFill>
                <a:latin typeface="Arial"/>
                <a:cs typeface="Arial"/>
              </a:rPr>
              <a:t>plate.”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B4C1FE0F-1F4B-3FAC-7D9B-DE9944427AD5}"/>
              </a:ext>
            </a:extLst>
          </p:cNvPr>
          <p:cNvSpPr txBox="1">
            <a:spLocks/>
          </p:cNvSpPr>
          <p:nvPr/>
        </p:nvSpPr>
        <p:spPr>
          <a:xfrm>
            <a:off x="1571581" y="466916"/>
            <a:ext cx="9162628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z="4200" i="1" spc="-339">
                <a:latin typeface="Trebuchet MS"/>
                <a:cs typeface="Trebuchet MS"/>
              </a:rPr>
              <a:t>ACD</a:t>
            </a:r>
            <a:r>
              <a:rPr lang="en-ID" sz="4200" i="1" spc="-247">
                <a:latin typeface="Trebuchet MS"/>
                <a:cs typeface="Trebuchet MS"/>
              </a:rPr>
              <a:t> </a:t>
            </a:r>
            <a:r>
              <a:rPr lang="en-ID" sz="4200" i="1" spc="-267">
                <a:latin typeface="Trebuchet MS"/>
                <a:cs typeface="Trebuchet MS"/>
              </a:rPr>
              <a:t>CA</a:t>
            </a:r>
            <a:r>
              <a:rPr lang="en-ID" sz="4200" i="1" spc="-213">
                <a:latin typeface="Trebuchet MS"/>
                <a:cs typeface="Trebuchet MS"/>
              </a:rPr>
              <a:t>S</a:t>
            </a:r>
            <a:r>
              <a:rPr lang="en-ID" sz="4200" i="1" spc="-707">
                <a:latin typeface="Trebuchet MS"/>
                <a:cs typeface="Trebuchet MS"/>
              </a:rPr>
              <a:t>E</a:t>
            </a:r>
            <a:r>
              <a:rPr lang="en-ID" sz="4200" i="1" spc="-280">
                <a:latin typeface="Trebuchet MS"/>
                <a:cs typeface="Trebuchet MS"/>
              </a:rPr>
              <a:t> </a:t>
            </a:r>
            <a:r>
              <a:rPr lang="en-ID" spc="-793"/>
              <a:t>1</a:t>
            </a:r>
            <a:r>
              <a:rPr lang="en-ID" spc="-360"/>
              <a:t>:</a:t>
            </a:r>
            <a:r>
              <a:rPr lang="en-ID" spc="-187"/>
              <a:t> </a:t>
            </a:r>
            <a:r>
              <a:rPr lang="en-ID" spc="-280"/>
              <a:t>RESTAURANTS AND ALLERGIES</a:t>
            </a:r>
            <a:endParaRPr lang="en-ID"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1672" y="451507"/>
            <a:ext cx="7789333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187" dirty="0"/>
              <a:t>ITERATIVE DESIGN PROCESS IN ACD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1505" y="2660056"/>
            <a:ext cx="3011593" cy="17842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40" algn="ctr">
              <a:lnSpc>
                <a:spcPts val="7320"/>
              </a:lnSpc>
              <a:spcBef>
                <a:spcPts val="133"/>
              </a:spcBef>
            </a:pPr>
            <a:r>
              <a:rPr sz="2400" b="1" spc="20" dirty="0">
                <a:solidFill>
                  <a:srgbClr val="434343"/>
                </a:solidFill>
                <a:latin typeface="Trebuchet MS"/>
                <a:cs typeface="Trebuchet MS"/>
              </a:rPr>
              <a:t>B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aum</a:t>
            </a:r>
            <a:r>
              <a:rPr sz="2400" b="1" spc="-645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9600" b="1" spc="-3960" baseline="10995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nt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0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09)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ts val="1560"/>
              </a:lnSpc>
            </a:pPr>
            <a:r>
              <a:rPr lang="en-ID" sz="1600" spc="-127" dirty="0">
                <a:solidFill>
                  <a:srgbClr val="434343"/>
                </a:solidFill>
                <a:latin typeface="Lucida Sans Unicode"/>
                <a:cs typeface="Lucida Sans Unicode"/>
                <a:hlinkClick r:id="rId2"/>
              </a:rPr>
              <a:t>https://medium.com/dermot-holmes/activity-centred-design-dd28ed1eec59</a:t>
            </a:r>
            <a:endParaRPr lang="en-ID" sz="1600" spc="-127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algn="ctr">
              <a:lnSpc>
                <a:spcPts val="1560"/>
              </a:lnSpc>
            </a:pPr>
            <a:endParaRPr sz="1600" dirty="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8927" y="1509706"/>
            <a:ext cx="4530735" cy="44989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9920" y="2196593"/>
            <a:ext cx="3290147" cy="134620"/>
          </a:xfrm>
          <a:custGeom>
            <a:avLst/>
            <a:gdLst/>
            <a:ahLst/>
            <a:cxnLst/>
            <a:rect l="l" t="t" r="r" b="b"/>
            <a:pathLst>
              <a:path w="2467610" h="100964">
                <a:moveTo>
                  <a:pt x="2467356" y="0"/>
                </a:moveTo>
                <a:lnTo>
                  <a:pt x="0" y="0"/>
                </a:lnTo>
                <a:lnTo>
                  <a:pt x="0" y="100584"/>
                </a:lnTo>
                <a:lnTo>
                  <a:pt x="2467356" y="100584"/>
                </a:lnTo>
                <a:lnTo>
                  <a:pt x="246735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96138" y="1682866"/>
            <a:ext cx="320209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380" dirty="0"/>
              <a:t>D</a:t>
            </a:r>
            <a:r>
              <a:rPr spc="-333" dirty="0"/>
              <a:t>E</a:t>
            </a:r>
            <a:r>
              <a:rPr spc="-73" dirty="0"/>
              <a:t>SI</a:t>
            </a:r>
            <a:r>
              <a:rPr spc="-113" dirty="0"/>
              <a:t>G</a:t>
            </a:r>
            <a:r>
              <a:rPr spc="-427" dirty="0"/>
              <a:t>N</a:t>
            </a:r>
            <a:r>
              <a:rPr spc="-220" dirty="0"/>
              <a:t> </a:t>
            </a:r>
            <a:r>
              <a:rPr spc="-27" dirty="0"/>
              <a:t>SP</a:t>
            </a:r>
            <a:r>
              <a:rPr spc="-267" dirty="0"/>
              <a:t>RINT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317745" y="447063"/>
            <a:ext cx="1557020" cy="1099820"/>
            <a:chOff x="3988308" y="335297"/>
            <a:chExt cx="1167765" cy="8248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8308" y="335297"/>
              <a:ext cx="821436" cy="8015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0496" y="736091"/>
              <a:ext cx="425196" cy="4236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62860" y="3117257"/>
            <a:ext cx="7340600" cy="768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1600" spc="-120" dirty="0">
                <a:solidFill>
                  <a:srgbClr val="434343"/>
                </a:solidFill>
                <a:latin typeface="Lucida Sans Unicode"/>
                <a:cs typeface="Lucida Sans Unicode"/>
                <a:hlinkClick r:id="rId4"/>
              </a:rPr>
              <a:t>https://www.hsredesign.org/wp-content/uploads/2019/02/Design-Sprint-Methods-002.pdf</a:t>
            </a:r>
            <a:endParaRPr lang="en-ID" sz="1600" spc="-120" dirty="0">
              <a:solidFill>
                <a:srgbClr val="434343"/>
              </a:solidFill>
              <a:latin typeface="Lucida Sans Unicode"/>
              <a:cs typeface="Lucida Sans Unicode"/>
            </a:endParaRPr>
          </a:p>
          <a:p>
            <a:pPr marL="16933" algn="ctr">
              <a:spcBef>
                <a:spcPts val="133"/>
              </a:spcBef>
            </a:pP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7463" y="2232932"/>
            <a:ext cx="377444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2400" b="1" spc="-33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re</a:t>
            </a:r>
            <a:r>
              <a:rPr sz="2400" b="1" spc="-147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ov</a:t>
            </a:r>
            <a:r>
              <a:rPr sz="2400" b="1" spc="-152" dirty="0">
                <a:solidFill>
                  <a:srgbClr val="434343"/>
                </a:solidFill>
                <a:latin typeface="Trebuchet MS"/>
                <a:cs typeface="Trebuchet MS"/>
              </a:rPr>
              <a:t>a,</a:t>
            </a:r>
            <a:r>
              <a:rPr sz="2400" b="1" spc="-18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2400" b="1" spc="-57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9600" b="1" spc="-4029" baseline="-4050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dya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20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(2015)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5151" y="3881119"/>
            <a:ext cx="10341187" cy="41207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2333" rIns="0" bIns="0" rtlCol="0">
            <a:spAutoFit/>
          </a:bodyPr>
          <a:lstStyle/>
          <a:p>
            <a:pPr marL="314105">
              <a:spcBef>
                <a:spcPts val="333"/>
              </a:spcBef>
            </a:pPr>
            <a:r>
              <a:rPr lang="en-ID" sz="2400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Framework</a:t>
            </a:r>
            <a:r>
              <a:rPr lang="en-ID" sz="2400" spc="-187" dirty="0">
                <a:solidFill>
                  <a:srgbClr val="434343"/>
                </a:solidFill>
                <a:latin typeface="Trebuchet MS"/>
                <a:cs typeface="Trebuchet MS"/>
              </a:rPr>
              <a:t> for </a:t>
            </a:r>
            <a:r>
              <a:rPr lang="en-ID" sz="2400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designing</a:t>
            </a:r>
            <a:r>
              <a:rPr lang="en-ID" sz="2400" spc="-187" dirty="0">
                <a:solidFill>
                  <a:srgbClr val="434343"/>
                </a:solidFill>
                <a:latin typeface="Trebuchet MS"/>
                <a:cs typeface="Trebuchet MS"/>
              </a:rPr>
              <a:t> and </a:t>
            </a:r>
            <a:r>
              <a:rPr lang="en-ID" sz="2400" b="1" i="1" spc="-187" dirty="0">
                <a:solidFill>
                  <a:srgbClr val="434343"/>
                </a:solidFill>
                <a:latin typeface="Trebuchet MS"/>
                <a:cs typeface="Trebuchet MS"/>
              </a:rPr>
              <a:t>testing</a:t>
            </a:r>
            <a:r>
              <a:rPr lang="en-ID" sz="2400" spc="-187" dirty="0">
                <a:solidFill>
                  <a:srgbClr val="434343"/>
                </a:solidFill>
                <a:latin typeface="Trebuchet MS"/>
                <a:cs typeface="Trebuchet MS"/>
              </a:rPr>
              <a:t> interaction designs in 5 days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5151" y="4693920"/>
            <a:ext cx="10341187" cy="41207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2333" rIns="0" bIns="0" rtlCol="0">
            <a:spAutoFit/>
          </a:bodyPr>
          <a:lstStyle/>
          <a:p>
            <a:pPr marL="314105">
              <a:spcBef>
                <a:spcPts val="333"/>
              </a:spcBef>
            </a:pPr>
            <a:r>
              <a:rPr lang="en-ID" sz="2400" spc="-80" dirty="0">
                <a:solidFill>
                  <a:srgbClr val="434343"/>
                </a:solidFill>
                <a:latin typeface="Trebuchet MS"/>
                <a:cs typeface="Trebuchet MS"/>
              </a:rPr>
              <a:t>Led by </a:t>
            </a:r>
            <a:r>
              <a:rPr lang="en-ID" sz="2400" b="1" i="1" spc="-80" dirty="0">
                <a:solidFill>
                  <a:srgbClr val="434343"/>
                </a:solidFill>
                <a:latin typeface="Trebuchet MS"/>
                <a:cs typeface="Trebuchet MS"/>
              </a:rPr>
              <a:t>Sprint Master </a:t>
            </a:r>
            <a:r>
              <a:rPr lang="en-ID" sz="2400" spc="-80" dirty="0">
                <a:solidFill>
                  <a:srgbClr val="434343"/>
                </a:solidFill>
                <a:latin typeface="Trebuchet MS"/>
                <a:cs typeface="Trebuchet MS"/>
              </a:rPr>
              <a:t>who is a UX Researcher and UX designer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2119" y="451507"/>
            <a:ext cx="6210300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7"/>
              </a:spcBef>
            </a:pPr>
            <a:r>
              <a:rPr lang="en-ID" b="1" i="1" spc="-293" dirty="0"/>
              <a:t>DESIGN SPRINT</a:t>
            </a:r>
            <a:r>
              <a:rPr lang="en-ID" spc="-293" dirty="0"/>
              <a:t> PROCESS FLOW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2861" y="1897144"/>
            <a:ext cx="73414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1600" spc="-120" dirty="0">
                <a:solidFill>
                  <a:srgbClr val="434343"/>
                </a:solidFill>
                <a:latin typeface="Lucida Sans Unicode"/>
                <a:cs typeface="Lucida Sans Unicode"/>
                <a:hlinkClick r:id="rId2"/>
              </a:rPr>
              <a:t>https://www.hsredesign.org/wp-content/uploads/2019/02/Design-Sprint-Methods-002.pdf</a:t>
            </a:r>
            <a:endParaRPr lang="en-ID" sz="1600" spc="-120" dirty="0">
              <a:solidFill>
                <a:srgbClr val="434343"/>
              </a:solidFill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7463" y="1013629"/>
            <a:ext cx="377444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2400" b="1" spc="-33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re</a:t>
            </a:r>
            <a:r>
              <a:rPr sz="2400" b="1" spc="-147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ov</a:t>
            </a:r>
            <a:r>
              <a:rPr sz="2400" b="1" spc="-152" dirty="0">
                <a:solidFill>
                  <a:srgbClr val="434343"/>
                </a:solidFill>
                <a:latin typeface="Trebuchet MS"/>
                <a:cs typeface="Trebuchet MS"/>
              </a:rPr>
              <a:t>a,</a:t>
            </a:r>
            <a:r>
              <a:rPr sz="2400" b="1" spc="-18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2400" b="1" spc="-57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9600" b="1" spc="-4029" baseline="-4629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dya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20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(2015)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855" y="2361184"/>
            <a:ext cx="10145776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265" y="977393"/>
            <a:ext cx="7675033" cy="134620"/>
          </a:xfrm>
          <a:custGeom>
            <a:avLst/>
            <a:gdLst/>
            <a:ahLst/>
            <a:cxnLst/>
            <a:rect l="l" t="t" r="r" b="b"/>
            <a:pathLst>
              <a:path w="5756275" h="100965">
                <a:moveTo>
                  <a:pt x="5756148" y="0"/>
                </a:moveTo>
                <a:lnTo>
                  <a:pt x="0" y="0"/>
                </a:lnTo>
                <a:lnTo>
                  <a:pt x="0" y="100584"/>
                </a:lnTo>
                <a:lnTo>
                  <a:pt x="5756148" y="100584"/>
                </a:lnTo>
                <a:lnTo>
                  <a:pt x="57561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562861" y="1897144"/>
            <a:ext cx="7341447" cy="3838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200" dirty="0">
                <a:latin typeface="Lucida Sans Unicode"/>
                <a:cs typeface="Lucida Sans Unicode"/>
                <a:hlinkClick r:id="rId2"/>
              </a:rPr>
              <a:t>https://www.hsredesign.org/wp-content/uploads/2019/02/Design-Sprint-Methods-002.pdf</a:t>
            </a:r>
            <a:endParaRPr lang="en-ID" sz="1200" dirty="0">
              <a:latin typeface="Lucida Sans Unicode"/>
              <a:cs typeface="Lucida Sans Unicode"/>
            </a:endParaRPr>
          </a:p>
          <a:p>
            <a:pPr marL="16933">
              <a:spcBef>
                <a:spcPts val="133"/>
              </a:spcBef>
            </a:pP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7463" y="1013629"/>
            <a:ext cx="377444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2400" b="1" spc="-33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re</a:t>
            </a:r>
            <a:r>
              <a:rPr sz="2400" b="1" spc="-147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ov</a:t>
            </a:r>
            <a:r>
              <a:rPr sz="2400" b="1" spc="-152" dirty="0">
                <a:solidFill>
                  <a:srgbClr val="434343"/>
                </a:solidFill>
                <a:latin typeface="Trebuchet MS"/>
                <a:cs typeface="Trebuchet MS"/>
              </a:rPr>
              <a:t>a,</a:t>
            </a:r>
            <a:r>
              <a:rPr sz="2400" b="1" spc="-18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2400" b="1" spc="-57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9600" b="1" spc="-4029" baseline="-4629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dya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20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(2015)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 rotWithShape="1">
          <a:blip r:embed="rId3" cstate="print"/>
          <a:srcRect t="1164" b="-1164"/>
          <a:stretch/>
        </p:blipFill>
        <p:spPr>
          <a:xfrm>
            <a:off x="2883407" y="2304000"/>
            <a:ext cx="6506464" cy="3818128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C81F8C53-228A-5C86-90D0-6CC82E403A7B}"/>
              </a:ext>
            </a:extLst>
          </p:cNvPr>
          <p:cNvSpPr txBox="1">
            <a:spLocks/>
          </p:cNvSpPr>
          <p:nvPr/>
        </p:nvSpPr>
        <p:spPr>
          <a:xfrm>
            <a:off x="2992119" y="451507"/>
            <a:ext cx="6210300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47"/>
              </a:spcBef>
            </a:pPr>
            <a:r>
              <a:rPr lang="en-ID" b="1" i="1" spc="-293"/>
              <a:t>DESIGN SPRINT</a:t>
            </a:r>
            <a:r>
              <a:rPr lang="en-ID" spc="-293"/>
              <a:t> PROCESS FLOW</a:t>
            </a:r>
            <a:endParaRPr lang="en-ID"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415" y="977393"/>
            <a:ext cx="9558867" cy="134620"/>
          </a:xfrm>
          <a:custGeom>
            <a:avLst/>
            <a:gdLst/>
            <a:ahLst/>
            <a:cxnLst/>
            <a:rect l="l" t="t" r="r" b="b"/>
            <a:pathLst>
              <a:path w="7169150" h="100965">
                <a:moveTo>
                  <a:pt x="7168896" y="0"/>
                </a:moveTo>
                <a:lnTo>
                  <a:pt x="0" y="0"/>
                </a:lnTo>
                <a:lnTo>
                  <a:pt x="0" y="100584"/>
                </a:lnTo>
                <a:lnTo>
                  <a:pt x="7168896" y="100584"/>
                </a:lnTo>
                <a:lnTo>
                  <a:pt x="716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676" y="451507"/>
            <a:ext cx="9432712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440" dirty="0"/>
              <a:t>EXAMPLES OF ACTIVITIES IN </a:t>
            </a:r>
            <a:r>
              <a:rPr lang="en-ID" b="1" i="1" spc="-440" dirty="0"/>
              <a:t>DESIGN SPRINTS (1) </a:t>
            </a:r>
            <a:endParaRPr sz="4200" b="1" i="1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371" y="1264919"/>
            <a:ext cx="3467947" cy="47348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613" y="1187140"/>
            <a:ext cx="4121766" cy="49628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34404" y="3158221"/>
            <a:ext cx="3467947" cy="57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987"/>
              </a:lnSpc>
            </a:pPr>
            <a:r>
              <a:rPr sz="9600" b="1" baseline="-2777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9600" b="1" spc="-1289" baseline="-27777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ir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va,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Nady</a:t>
            </a: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015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415" y="977393"/>
            <a:ext cx="9558867" cy="134620"/>
          </a:xfrm>
          <a:custGeom>
            <a:avLst/>
            <a:gdLst/>
            <a:ahLst/>
            <a:cxnLst/>
            <a:rect l="l" t="t" r="r" b="b"/>
            <a:pathLst>
              <a:path w="7169150" h="100965">
                <a:moveTo>
                  <a:pt x="7168896" y="0"/>
                </a:moveTo>
                <a:lnTo>
                  <a:pt x="0" y="0"/>
                </a:lnTo>
                <a:lnTo>
                  <a:pt x="0" y="100584"/>
                </a:lnTo>
                <a:lnTo>
                  <a:pt x="7168896" y="100584"/>
                </a:lnTo>
                <a:lnTo>
                  <a:pt x="716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6179311"/>
            <a:ext cx="12192000" cy="679027"/>
            <a:chOff x="0" y="4634483"/>
            <a:chExt cx="9144000" cy="509270"/>
          </a:xfrm>
        </p:grpSpPr>
        <p:sp>
          <p:nvSpPr>
            <p:cNvPr id="4" name="object 4"/>
            <p:cNvSpPr/>
            <p:nvPr/>
          </p:nvSpPr>
          <p:spPr>
            <a:xfrm>
              <a:off x="0" y="4639055"/>
              <a:ext cx="4615180" cy="504825"/>
            </a:xfrm>
            <a:custGeom>
              <a:avLst/>
              <a:gdLst/>
              <a:ahLst/>
              <a:cxnLst/>
              <a:rect l="l" t="t" r="r" b="b"/>
              <a:pathLst>
                <a:path w="4615180" h="504825">
                  <a:moveTo>
                    <a:pt x="0" y="504443"/>
                  </a:moveTo>
                  <a:lnTo>
                    <a:pt x="4614672" y="504443"/>
                  </a:lnTo>
                  <a:lnTo>
                    <a:pt x="4614672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14671" y="4634483"/>
              <a:ext cx="4529455" cy="504825"/>
            </a:xfrm>
            <a:custGeom>
              <a:avLst/>
              <a:gdLst/>
              <a:ahLst/>
              <a:cxnLst/>
              <a:rect l="l" t="t" r="r" b="b"/>
              <a:pathLst>
                <a:path w="4529455" h="504825">
                  <a:moveTo>
                    <a:pt x="0" y="504443"/>
                  </a:moveTo>
                  <a:lnTo>
                    <a:pt x="4529328" y="504443"/>
                  </a:lnTo>
                  <a:lnTo>
                    <a:pt x="4529328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5684" y="1548887"/>
            <a:ext cx="4873653" cy="40418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 rotWithShape="1">
          <a:blip r:embed="rId3" cstate="print"/>
          <a:srcRect b="23298"/>
          <a:stretch/>
        </p:blipFill>
        <p:spPr>
          <a:xfrm>
            <a:off x="7177023" y="1454911"/>
            <a:ext cx="3467947" cy="4140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136813" y="5626116"/>
            <a:ext cx="3467947" cy="57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987"/>
              </a:lnSpc>
            </a:pPr>
            <a:r>
              <a:rPr sz="9600" b="1" baseline="-2777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9600" b="1" spc="-1289" baseline="-27777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ir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va,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Nady</a:t>
            </a: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015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A3F4714-50C1-E13A-0B4D-8B6643E7B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0676" y="451507"/>
            <a:ext cx="9432712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440" dirty="0"/>
              <a:t>EXAMPLES OF ACTIVITIES IN </a:t>
            </a:r>
            <a:r>
              <a:rPr lang="en-ID" b="1" i="1" spc="-440" dirty="0"/>
              <a:t>DESIGN SPRINTS (2) </a:t>
            </a:r>
            <a:endParaRPr sz="42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415" y="977393"/>
            <a:ext cx="9558867" cy="134620"/>
          </a:xfrm>
          <a:custGeom>
            <a:avLst/>
            <a:gdLst/>
            <a:ahLst/>
            <a:cxnLst/>
            <a:rect l="l" t="t" r="r" b="b"/>
            <a:pathLst>
              <a:path w="7169150" h="100965">
                <a:moveTo>
                  <a:pt x="7168896" y="0"/>
                </a:moveTo>
                <a:lnTo>
                  <a:pt x="0" y="0"/>
                </a:lnTo>
                <a:lnTo>
                  <a:pt x="0" y="100584"/>
                </a:lnTo>
                <a:lnTo>
                  <a:pt x="7168896" y="100584"/>
                </a:lnTo>
                <a:lnTo>
                  <a:pt x="716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1378613" y="1147424"/>
            <a:ext cx="9145356" cy="5259069"/>
            <a:chOff x="1734311" y="981455"/>
            <a:chExt cx="5846445" cy="331660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311" y="1120139"/>
              <a:ext cx="3945636" cy="31775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9947" y="981455"/>
              <a:ext cx="1900427" cy="31775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09440" y="5687877"/>
            <a:ext cx="3467947" cy="57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987"/>
              </a:lnSpc>
            </a:pPr>
            <a:r>
              <a:rPr sz="9600" b="1" baseline="-2777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9600" b="1" spc="-1289" baseline="-27777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ir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va,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Nady</a:t>
            </a: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015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664498B-DF70-EED6-DCF2-244907A54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0676" y="451507"/>
            <a:ext cx="9432712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440" dirty="0"/>
              <a:t>EXAMPLES OF ACTIVITIES IN </a:t>
            </a:r>
            <a:r>
              <a:rPr lang="en-ID" b="1" i="1" spc="-440" dirty="0"/>
              <a:t>DESIGN SPRINTS  (3)</a:t>
            </a:r>
            <a:endParaRPr sz="42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415" y="977393"/>
            <a:ext cx="9558867" cy="134620"/>
          </a:xfrm>
          <a:custGeom>
            <a:avLst/>
            <a:gdLst/>
            <a:ahLst/>
            <a:cxnLst/>
            <a:rect l="l" t="t" r="r" b="b"/>
            <a:pathLst>
              <a:path w="7169150" h="100965">
                <a:moveTo>
                  <a:pt x="7168896" y="0"/>
                </a:moveTo>
                <a:lnTo>
                  <a:pt x="0" y="0"/>
                </a:lnTo>
                <a:lnTo>
                  <a:pt x="0" y="100584"/>
                </a:lnTo>
                <a:lnTo>
                  <a:pt x="7168896" y="100584"/>
                </a:lnTo>
                <a:lnTo>
                  <a:pt x="716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85" y="1383793"/>
            <a:ext cx="9438639" cy="42001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36813" y="5626116"/>
            <a:ext cx="3467947" cy="571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987"/>
              </a:lnSpc>
            </a:pPr>
            <a:r>
              <a:rPr sz="9600" b="1" baseline="-27777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sz="9600" b="1" spc="-1289" baseline="-27777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ir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k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va,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Nady</a:t>
            </a: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015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D58EF99E-02E8-543D-4D88-43773E81DF88}"/>
              </a:ext>
            </a:extLst>
          </p:cNvPr>
          <p:cNvSpPr txBox="1">
            <a:spLocks/>
          </p:cNvSpPr>
          <p:nvPr/>
        </p:nvSpPr>
        <p:spPr>
          <a:xfrm>
            <a:off x="1380676" y="451507"/>
            <a:ext cx="9432712" cy="695917"/>
          </a:xfrm>
          <a:prstGeom prst="rect">
            <a:avLst/>
          </a:prstGeom>
        </p:spPr>
        <p:txBody>
          <a:bodyPr vert="horz" wrap="square" lIns="0" tIns="1862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47"/>
              </a:spcBef>
            </a:pPr>
            <a:r>
              <a:rPr lang="en-ID" spc="-440"/>
              <a:t>EXAMPLES OF ACTIVITIES IN </a:t>
            </a:r>
            <a:r>
              <a:rPr lang="en-ID" b="1" i="1" spc="-440"/>
              <a:t>DESIGN SPRINTS </a:t>
            </a:r>
            <a:endParaRPr lang="en-ID" sz="42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0380"/>
            <a:chOff x="0" y="0"/>
            <a:chExt cx="9144000" cy="5137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374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3" y="3064344"/>
            <a:ext cx="7305366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z="4800" spc="27" dirty="0">
                <a:solidFill>
                  <a:srgbClr val="FFFFFF"/>
                </a:solidFill>
              </a:rPr>
              <a:t>ISSUES THAT MAY APPEAR</a:t>
            </a:r>
            <a:endParaRPr lang="en-ID" sz="4800" dirty="0"/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6256" y="977393"/>
            <a:ext cx="1914313" cy="134620"/>
          </a:xfrm>
          <a:custGeom>
            <a:avLst/>
            <a:gdLst/>
            <a:ahLst/>
            <a:cxnLst/>
            <a:rect l="l" t="t" r="r" b="b"/>
            <a:pathLst>
              <a:path w="1435735" h="100965">
                <a:moveTo>
                  <a:pt x="1435608" y="0"/>
                </a:moveTo>
                <a:lnTo>
                  <a:pt x="0" y="0"/>
                </a:lnTo>
                <a:lnTo>
                  <a:pt x="0" y="100584"/>
                </a:lnTo>
                <a:lnTo>
                  <a:pt x="1435608" y="100584"/>
                </a:lnTo>
                <a:lnTo>
                  <a:pt x="143560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5946" y="494102"/>
            <a:ext cx="170095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413" dirty="0">
                <a:latin typeface="Trebuchet MS"/>
                <a:cs typeface="Trebuchet MS"/>
              </a:rPr>
              <a:t>AG</a:t>
            </a:r>
            <a:r>
              <a:rPr sz="4000" spc="-353" dirty="0">
                <a:latin typeface="Trebuchet MS"/>
                <a:cs typeface="Trebuchet MS"/>
              </a:rPr>
              <a:t>E</a:t>
            </a:r>
            <a:r>
              <a:rPr sz="4000" spc="-333" dirty="0">
                <a:latin typeface="Trebuchet MS"/>
                <a:cs typeface="Trebuchet MS"/>
              </a:rPr>
              <a:t>NDA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66047" y="1507745"/>
            <a:ext cx="3426460" cy="4046220"/>
            <a:chOff x="6574535" y="1130808"/>
            <a:chExt cx="2569845" cy="30346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935" y="1130808"/>
              <a:ext cx="2417063" cy="28818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79691" y="3148584"/>
              <a:ext cx="909955" cy="911860"/>
            </a:xfrm>
            <a:custGeom>
              <a:avLst/>
              <a:gdLst/>
              <a:ahLst/>
              <a:cxnLst/>
              <a:rect l="l" t="t" r="r" b="b"/>
              <a:pathLst>
                <a:path w="909954" h="911860">
                  <a:moveTo>
                    <a:pt x="454913" y="0"/>
                  </a:moveTo>
                  <a:lnTo>
                    <a:pt x="408407" y="2352"/>
                  </a:lnTo>
                  <a:lnTo>
                    <a:pt x="363243" y="9255"/>
                  </a:lnTo>
                  <a:lnTo>
                    <a:pt x="319649" y="20481"/>
                  </a:lnTo>
                  <a:lnTo>
                    <a:pt x="277856" y="35802"/>
                  </a:lnTo>
                  <a:lnTo>
                    <a:pt x="238090" y="54987"/>
                  </a:lnTo>
                  <a:lnTo>
                    <a:pt x="200583" y="77808"/>
                  </a:lnTo>
                  <a:lnTo>
                    <a:pt x="165561" y="104037"/>
                  </a:lnTo>
                  <a:lnTo>
                    <a:pt x="133254" y="133445"/>
                  </a:lnTo>
                  <a:lnTo>
                    <a:pt x="103891" y="165802"/>
                  </a:lnTo>
                  <a:lnTo>
                    <a:pt x="77701" y="200880"/>
                  </a:lnTo>
                  <a:lnTo>
                    <a:pt x="54912" y="238451"/>
                  </a:lnTo>
                  <a:lnTo>
                    <a:pt x="35754" y="278284"/>
                  </a:lnTo>
                  <a:lnTo>
                    <a:pt x="20455" y="320152"/>
                  </a:lnTo>
                  <a:lnTo>
                    <a:pt x="9243" y="363826"/>
                  </a:lnTo>
                  <a:lnTo>
                    <a:pt x="2349" y="409077"/>
                  </a:lnTo>
                  <a:lnTo>
                    <a:pt x="0" y="455676"/>
                  </a:lnTo>
                  <a:lnTo>
                    <a:pt x="2349" y="502274"/>
                  </a:lnTo>
                  <a:lnTo>
                    <a:pt x="9243" y="547525"/>
                  </a:lnTo>
                  <a:lnTo>
                    <a:pt x="20455" y="591199"/>
                  </a:lnTo>
                  <a:lnTo>
                    <a:pt x="35754" y="633067"/>
                  </a:lnTo>
                  <a:lnTo>
                    <a:pt x="54912" y="672900"/>
                  </a:lnTo>
                  <a:lnTo>
                    <a:pt x="77701" y="710471"/>
                  </a:lnTo>
                  <a:lnTo>
                    <a:pt x="103891" y="745549"/>
                  </a:lnTo>
                  <a:lnTo>
                    <a:pt x="133254" y="777906"/>
                  </a:lnTo>
                  <a:lnTo>
                    <a:pt x="165561" y="807314"/>
                  </a:lnTo>
                  <a:lnTo>
                    <a:pt x="200583" y="833543"/>
                  </a:lnTo>
                  <a:lnTo>
                    <a:pt x="238090" y="856364"/>
                  </a:lnTo>
                  <a:lnTo>
                    <a:pt x="277856" y="875549"/>
                  </a:lnTo>
                  <a:lnTo>
                    <a:pt x="319649" y="890870"/>
                  </a:lnTo>
                  <a:lnTo>
                    <a:pt x="363243" y="902096"/>
                  </a:lnTo>
                  <a:lnTo>
                    <a:pt x="408407" y="908999"/>
                  </a:lnTo>
                  <a:lnTo>
                    <a:pt x="454913" y="911352"/>
                  </a:lnTo>
                  <a:lnTo>
                    <a:pt x="501420" y="908999"/>
                  </a:lnTo>
                  <a:lnTo>
                    <a:pt x="546584" y="902096"/>
                  </a:lnTo>
                  <a:lnTo>
                    <a:pt x="590178" y="890870"/>
                  </a:lnTo>
                  <a:lnTo>
                    <a:pt x="631971" y="875549"/>
                  </a:lnTo>
                  <a:lnTo>
                    <a:pt x="671737" y="856364"/>
                  </a:lnTo>
                  <a:lnTo>
                    <a:pt x="709244" y="833543"/>
                  </a:lnTo>
                  <a:lnTo>
                    <a:pt x="744266" y="807314"/>
                  </a:lnTo>
                  <a:lnTo>
                    <a:pt x="776573" y="777906"/>
                  </a:lnTo>
                  <a:lnTo>
                    <a:pt x="805936" y="745549"/>
                  </a:lnTo>
                  <a:lnTo>
                    <a:pt x="832126" y="710471"/>
                  </a:lnTo>
                  <a:lnTo>
                    <a:pt x="854915" y="672900"/>
                  </a:lnTo>
                  <a:lnTo>
                    <a:pt x="874073" y="633067"/>
                  </a:lnTo>
                  <a:lnTo>
                    <a:pt x="889372" y="591199"/>
                  </a:lnTo>
                  <a:lnTo>
                    <a:pt x="900584" y="547525"/>
                  </a:lnTo>
                  <a:lnTo>
                    <a:pt x="907478" y="502274"/>
                  </a:lnTo>
                  <a:lnTo>
                    <a:pt x="909827" y="455676"/>
                  </a:lnTo>
                  <a:lnTo>
                    <a:pt x="907478" y="409077"/>
                  </a:lnTo>
                  <a:lnTo>
                    <a:pt x="900584" y="363826"/>
                  </a:lnTo>
                  <a:lnTo>
                    <a:pt x="889372" y="320152"/>
                  </a:lnTo>
                  <a:lnTo>
                    <a:pt x="874073" y="278284"/>
                  </a:lnTo>
                  <a:lnTo>
                    <a:pt x="854915" y="238451"/>
                  </a:lnTo>
                  <a:lnTo>
                    <a:pt x="832126" y="200880"/>
                  </a:lnTo>
                  <a:lnTo>
                    <a:pt x="805936" y="165802"/>
                  </a:lnTo>
                  <a:lnTo>
                    <a:pt x="776573" y="133445"/>
                  </a:lnTo>
                  <a:lnTo>
                    <a:pt x="744266" y="104037"/>
                  </a:lnTo>
                  <a:lnTo>
                    <a:pt x="709244" y="77808"/>
                  </a:lnTo>
                  <a:lnTo>
                    <a:pt x="671737" y="54987"/>
                  </a:lnTo>
                  <a:lnTo>
                    <a:pt x="631971" y="35802"/>
                  </a:lnTo>
                  <a:lnTo>
                    <a:pt x="590178" y="20481"/>
                  </a:lnTo>
                  <a:lnTo>
                    <a:pt x="546584" y="9255"/>
                  </a:lnTo>
                  <a:lnTo>
                    <a:pt x="501420" y="2352"/>
                  </a:lnTo>
                  <a:lnTo>
                    <a:pt x="454913" y="0"/>
                  </a:lnTo>
                  <a:close/>
                </a:path>
              </a:pathLst>
            </a:custGeom>
            <a:solidFill>
              <a:srgbClr val="000000">
                <a:alpha val="18823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9983" y="3198875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404622" y="0"/>
                  </a:moveTo>
                  <a:lnTo>
                    <a:pt x="357424" y="2721"/>
                  </a:lnTo>
                  <a:lnTo>
                    <a:pt x="311829" y="10683"/>
                  </a:lnTo>
                  <a:lnTo>
                    <a:pt x="268138" y="23583"/>
                  </a:lnTo>
                  <a:lnTo>
                    <a:pt x="226656" y="41116"/>
                  </a:lnTo>
                  <a:lnTo>
                    <a:pt x="187685" y="62981"/>
                  </a:lnTo>
                  <a:lnTo>
                    <a:pt x="151529" y="88874"/>
                  </a:lnTo>
                  <a:lnTo>
                    <a:pt x="118490" y="118490"/>
                  </a:lnTo>
                  <a:lnTo>
                    <a:pt x="88874" y="151529"/>
                  </a:lnTo>
                  <a:lnTo>
                    <a:pt x="62981" y="187685"/>
                  </a:lnTo>
                  <a:lnTo>
                    <a:pt x="41116" y="226656"/>
                  </a:lnTo>
                  <a:lnTo>
                    <a:pt x="23583" y="268138"/>
                  </a:lnTo>
                  <a:lnTo>
                    <a:pt x="10683" y="311829"/>
                  </a:lnTo>
                  <a:lnTo>
                    <a:pt x="2721" y="357424"/>
                  </a:lnTo>
                  <a:lnTo>
                    <a:pt x="0" y="404622"/>
                  </a:lnTo>
                  <a:lnTo>
                    <a:pt x="2721" y="451819"/>
                  </a:lnTo>
                  <a:lnTo>
                    <a:pt x="10683" y="497414"/>
                  </a:lnTo>
                  <a:lnTo>
                    <a:pt x="23583" y="541105"/>
                  </a:lnTo>
                  <a:lnTo>
                    <a:pt x="41116" y="582587"/>
                  </a:lnTo>
                  <a:lnTo>
                    <a:pt x="62981" y="621558"/>
                  </a:lnTo>
                  <a:lnTo>
                    <a:pt x="88874" y="657714"/>
                  </a:lnTo>
                  <a:lnTo>
                    <a:pt x="118491" y="690753"/>
                  </a:lnTo>
                  <a:lnTo>
                    <a:pt x="151529" y="720369"/>
                  </a:lnTo>
                  <a:lnTo>
                    <a:pt x="187685" y="746262"/>
                  </a:lnTo>
                  <a:lnTo>
                    <a:pt x="226656" y="768127"/>
                  </a:lnTo>
                  <a:lnTo>
                    <a:pt x="268138" y="785660"/>
                  </a:lnTo>
                  <a:lnTo>
                    <a:pt x="311829" y="798560"/>
                  </a:lnTo>
                  <a:lnTo>
                    <a:pt x="357424" y="806522"/>
                  </a:lnTo>
                  <a:lnTo>
                    <a:pt x="404622" y="809244"/>
                  </a:lnTo>
                  <a:lnTo>
                    <a:pt x="451819" y="806522"/>
                  </a:lnTo>
                  <a:lnTo>
                    <a:pt x="497414" y="798560"/>
                  </a:lnTo>
                  <a:lnTo>
                    <a:pt x="541105" y="785660"/>
                  </a:lnTo>
                  <a:lnTo>
                    <a:pt x="582587" y="768127"/>
                  </a:lnTo>
                  <a:lnTo>
                    <a:pt x="621558" y="746262"/>
                  </a:lnTo>
                  <a:lnTo>
                    <a:pt x="657714" y="720369"/>
                  </a:lnTo>
                  <a:lnTo>
                    <a:pt x="690753" y="690753"/>
                  </a:lnTo>
                  <a:lnTo>
                    <a:pt x="720369" y="657714"/>
                  </a:lnTo>
                  <a:lnTo>
                    <a:pt x="746262" y="621558"/>
                  </a:lnTo>
                  <a:lnTo>
                    <a:pt x="768127" y="582587"/>
                  </a:lnTo>
                  <a:lnTo>
                    <a:pt x="785660" y="541105"/>
                  </a:lnTo>
                  <a:lnTo>
                    <a:pt x="798560" y="497414"/>
                  </a:lnTo>
                  <a:lnTo>
                    <a:pt x="806522" y="451819"/>
                  </a:lnTo>
                  <a:lnTo>
                    <a:pt x="809244" y="404622"/>
                  </a:lnTo>
                  <a:lnTo>
                    <a:pt x="806522" y="357424"/>
                  </a:lnTo>
                  <a:lnTo>
                    <a:pt x="798560" y="311829"/>
                  </a:lnTo>
                  <a:lnTo>
                    <a:pt x="785660" y="268138"/>
                  </a:lnTo>
                  <a:lnTo>
                    <a:pt x="768127" y="226656"/>
                  </a:lnTo>
                  <a:lnTo>
                    <a:pt x="746262" y="187685"/>
                  </a:lnTo>
                  <a:lnTo>
                    <a:pt x="720369" y="151529"/>
                  </a:lnTo>
                  <a:lnTo>
                    <a:pt x="690752" y="118491"/>
                  </a:lnTo>
                  <a:lnTo>
                    <a:pt x="657714" y="88874"/>
                  </a:lnTo>
                  <a:lnTo>
                    <a:pt x="621558" y="62981"/>
                  </a:lnTo>
                  <a:lnTo>
                    <a:pt x="582587" y="41116"/>
                  </a:lnTo>
                  <a:lnTo>
                    <a:pt x="541105" y="23583"/>
                  </a:lnTo>
                  <a:lnTo>
                    <a:pt x="497414" y="10683"/>
                  </a:lnTo>
                  <a:lnTo>
                    <a:pt x="451819" y="2721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4535" y="3043428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560832" y="0"/>
                  </a:moveTo>
                  <a:lnTo>
                    <a:pt x="512439" y="2058"/>
                  </a:lnTo>
                  <a:lnTo>
                    <a:pt x="465190" y="8121"/>
                  </a:lnTo>
                  <a:lnTo>
                    <a:pt x="419252" y="18021"/>
                  </a:lnTo>
                  <a:lnTo>
                    <a:pt x="374795" y="31589"/>
                  </a:lnTo>
                  <a:lnTo>
                    <a:pt x="331986" y="48656"/>
                  </a:lnTo>
                  <a:lnTo>
                    <a:pt x="290994" y="69055"/>
                  </a:lnTo>
                  <a:lnTo>
                    <a:pt x="251987" y="92618"/>
                  </a:lnTo>
                  <a:lnTo>
                    <a:pt x="215133" y="119175"/>
                  </a:lnTo>
                  <a:lnTo>
                    <a:pt x="180601" y="148559"/>
                  </a:lnTo>
                  <a:lnTo>
                    <a:pt x="148559" y="180601"/>
                  </a:lnTo>
                  <a:lnTo>
                    <a:pt x="119175" y="215133"/>
                  </a:lnTo>
                  <a:lnTo>
                    <a:pt x="92618" y="251987"/>
                  </a:lnTo>
                  <a:lnTo>
                    <a:pt x="69055" y="290994"/>
                  </a:lnTo>
                  <a:lnTo>
                    <a:pt x="48656" y="331986"/>
                  </a:lnTo>
                  <a:lnTo>
                    <a:pt x="31589" y="374795"/>
                  </a:lnTo>
                  <a:lnTo>
                    <a:pt x="18021" y="419252"/>
                  </a:lnTo>
                  <a:lnTo>
                    <a:pt x="8121" y="465190"/>
                  </a:lnTo>
                  <a:lnTo>
                    <a:pt x="2058" y="512439"/>
                  </a:lnTo>
                  <a:lnTo>
                    <a:pt x="0" y="560832"/>
                  </a:lnTo>
                  <a:lnTo>
                    <a:pt x="2058" y="609222"/>
                  </a:lnTo>
                  <a:lnTo>
                    <a:pt x="8121" y="656470"/>
                  </a:lnTo>
                  <a:lnTo>
                    <a:pt x="18021" y="702407"/>
                  </a:lnTo>
                  <a:lnTo>
                    <a:pt x="31589" y="746863"/>
                  </a:lnTo>
                  <a:lnTo>
                    <a:pt x="48656" y="789672"/>
                  </a:lnTo>
                  <a:lnTo>
                    <a:pt x="69055" y="830664"/>
                  </a:lnTo>
                  <a:lnTo>
                    <a:pt x="92618" y="869671"/>
                  </a:lnTo>
                  <a:lnTo>
                    <a:pt x="119175" y="906525"/>
                  </a:lnTo>
                  <a:lnTo>
                    <a:pt x="148559" y="941057"/>
                  </a:lnTo>
                  <a:lnTo>
                    <a:pt x="180601" y="973100"/>
                  </a:lnTo>
                  <a:lnTo>
                    <a:pt x="215133" y="1002484"/>
                  </a:lnTo>
                  <a:lnTo>
                    <a:pt x="251987" y="1029042"/>
                  </a:lnTo>
                  <a:lnTo>
                    <a:pt x="290994" y="1052605"/>
                  </a:lnTo>
                  <a:lnTo>
                    <a:pt x="331986" y="1073005"/>
                  </a:lnTo>
                  <a:lnTo>
                    <a:pt x="374795" y="1090073"/>
                  </a:lnTo>
                  <a:lnTo>
                    <a:pt x="419252" y="1103641"/>
                  </a:lnTo>
                  <a:lnTo>
                    <a:pt x="465190" y="1113541"/>
                  </a:lnTo>
                  <a:lnTo>
                    <a:pt x="512439" y="1119605"/>
                  </a:lnTo>
                  <a:lnTo>
                    <a:pt x="560832" y="1121664"/>
                  </a:lnTo>
                  <a:lnTo>
                    <a:pt x="609224" y="1119605"/>
                  </a:lnTo>
                  <a:lnTo>
                    <a:pt x="652165" y="1114094"/>
                  </a:lnTo>
                  <a:lnTo>
                    <a:pt x="560832" y="1114094"/>
                  </a:lnTo>
                  <a:lnTo>
                    <a:pt x="513094" y="1112064"/>
                  </a:lnTo>
                  <a:lnTo>
                    <a:pt x="466485" y="1106082"/>
                  </a:lnTo>
                  <a:lnTo>
                    <a:pt x="421170" y="1096315"/>
                  </a:lnTo>
                  <a:lnTo>
                    <a:pt x="377316" y="1082930"/>
                  </a:lnTo>
                  <a:lnTo>
                    <a:pt x="335088" y="1066093"/>
                  </a:lnTo>
                  <a:lnTo>
                    <a:pt x="294652" y="1045968"/>
                  </a:lnTo>
                  <a:lnTo>
                    <a:pt x="256175" y="1022723"/>
                  </a:lnTo>
                  <a:lnTo>
                    <a:pt x="219823" y="996524"/>
                  </a:lnTo>
                  <a:lnTo>
                    <a:pt x="185760" y="967536"/>
                  </a:lnTo>
                  <a:lnTo>
                    <a:pt x="154154" y="935926"/>
                  </a:lnTo>
                  <a:lnTo>
                    <a:pt x="125170" y="901860"/>
                  </a:lnTo>
                  <a:lnTo>
                    <a:pt x="98975" y="865503"/>
                  </a:lnTo>
                  <a:lnTo>
                    <a:pt x="75734" y="827023"/>
                  </a:lnTo>
                  <a:lnTo>
                    <a:pt x="55613" y="786584"/>
                  </a:lnTo>
                  <a:lnTo>
                    <a:pt x="38778" y="744353"/>
                  </a:lnTo>
                  <a:lnTo>
                    <a:pt x="25395" y="700497"/>
                  </a:lnTo>
                  <a:lnTo>
                    <a:pt x="15630" y="655180"/>
                  </a:lnTo>
                  <a:lnTo>
                    <a:pt x="9650" y="608570"/>
                  </a:lnTo>
                  <a:lnTo>
                    <a:pt x="7620" y="560832"/>
                  </a:lnTo>
                  <a:lnTo>
                    <a:pt x="9650" y="513094"/>
                  </a:lnTo>
                  <a:lnTo>
                    <a:pt x="15630" y="466485"/>
                  </a:lnTo>
                  <a:lnTo>
                    <a:pt x="25395" y="421170"/>
                  </a:lnTo>
                  <a:lnTo>
                    <a:pt x="38778" y="377316"/>
                  </a:lnTo>
                  <a:lnTo>
                    <a:pt x="55613" y="335088"/>
                  </a:lnTo>
                  <a:lnTo>
                    <a:pt x="75734" y="294652"/>
                  </a:lnTo>
                  <a:lnTo>
                    <a:pt x="98975" y="256175"/>
                  </a:lnTo>
                  <a:lnTo>
                    <a:pt x="125170" y="219823"/>
                  </a:lnTo>
                  <a:lnTo>
                    <a:pt x="154154" y="185760"/>
                  </a:lnTo>
                  <a:lnTo>
                    <a:pt x="185760" y="154154"/>
                  </a:lnTo>
                  <a:lnTo>
                    <a:pt x="219823" y="125170"/>
                  </a:lnTo>
                  <a:lnTo>
                    <a:pt x="256175" y="98975"/>
                  </a:lnTo>
                  <a:lnTo>
                    <a:pt x="294652" y="75734"/>
                  </a:lnTo>
                  <a:lnTo>
                    <a:pt x="335088" y="55613"/>
                  </a:lnTo>
                  <a:lnTo>
                    <a:pt x="377316" y="38778"/>
                  </a:lnTo>
                  <a:lnTo>
                    <a:pt x="421170" y="25395"/>
                  </a:lnTo>
                  <a:lnTo>
                    <a:pt x="466485" y="15630"/>
                  </a:lnTo>
                  <a:lnTo>
                    <a:pt x="513094" y="9650"/>
                  </a:lnTo>
                  <a:lnTo>
                    <a:pt x="560832" y="7620"/>
                  </a:lnTo>
                  <a:lnTo>
                    <a:pt x="652564" y="7620"/>
                  </a:lnTo>
                  <a:lnTo>
                    <a:pt x="609224" y="2058"/>
                  </a:lnTo>
                  <a:lnTo>
                    <a:pt x="560832" y="0"/>
                  </a:lnTo>
                  <a:close/>
                </a:path>
                <a:path w="1122045" h="1122045">
                  <a:moveTo>
                    <a:pt x="652564" y="7620"/>
                  </a:moveTo>
                  <a:lnTo>
                    <a:pt x="560832" y="7620"/>
                  </a:lnTo>
                  <a:lnTo>
                    <a:pt x="608569" y="9650"/>
                  </a:lnTo>
                  <a:lnTo>
                    <a:pt x="655178" y="15630"/>
                  </a:lnTo>
                  <a:lnTo>
                    <a:pt x="700493" y="25395"/>
                  </a:lnTo>
                  <a:lnTo>
                    <a:pt x="744347" y="38778"/>
                  </a:lnTo>
                  <a:lnTo>
                    <a:pt x="786575" y="55613"/>
                  </a:lnTo>
                  <a:lnTo>
                    <a:pt x="827011" y="75734"/>
                  </a:lnTo>
                  <a:lnTo>
                    <a:pt x="865488" y="98975"/>
                  </a:lnTo>
                  <a:lnTo>
                    <a:pt x="901840" y="125170"/>
                  </a:lnTo>
                  <a:lnTo>
                    <a:pt x="935903" y="154154"/>
                  </a:lnTo>
                  <a:lnTo>
                    <a:pt x="967509" y="185760"/>
                  </a:lnTo>
                  <a:lnTo>
                    <a:pt x="996493" y="219823"/>
                  </a:lnTo>
                  <a:lnTo>
                    <a:pt x="1022688" y="256175"/>
                  </a:lnTo>
                  <a:lnTo>
                    <a:pt x="1045929" y="294652"/>
                  </a:lnTo>
                  <a:lnTo>
                    <a:pt x="1066050" y="335088"/>
                  </a:lnTo>
                  <a:lnTo>
                    <a:pt x="1082885" y="377316"/>
                  </a:lnTo>
                  <a:lnTo>
                    <a:pt x="1096268" y="421170"/>
                  </a:lnTo>
                  <a:lnTo>
                    <a:pt x="1106033" y="466485"/>
                  </a:lnTo>
                  <a:lnTo>
                    <a:pt x="1112013" y="513094"/>
                  </a:lnTo>
                  <a:lnTo>
                    <a:pt x="1114044" y="560832"/>
                  </a:lnTo>
                  <a:lnTo>
                    <a:pt x="1112013" y="608570"/>
                  </a:lnTo>
                  <a:lnTo>
                    <a:pt x="1106033" y="655180"/>
                  </a:lnTo>
                  <a:lnTo>
                    <a:pt x="1096268" y="700497"/>
                  </a:lnTo>
                  <a:lnTo>
                    <a:pt x="1082885" y="744353"/>
                  </a:lnTo>
                  <a:lnTo>
                    <a:pt x="1066050" y="786584"/>
                  </a:lnTo>
                  <a:lnTo>
                    <a:pt x="1045929" y="827023"/>
                  </a:lnTo>
                  <a:lnTo>
                    <a:pt x="1022688" y="865503"/>
                  </a:lnTo>
                  <a:lnTo>
                    <a:pt x="996493" y="901860"/>
                  </a:lnTo>
                  <a:lnTo>
                    <a:pt x="967509" y="935926"/>
                  </a:lnTo>
                  <a:lnTo>
                    <a:pt x="935903" y="967536"/>
                  </a:lnTo>
                  <a:lnTo>
                    <a:pt x="901840" y="996524"/>
                  </a:lnTo>
                  <a:lnTo>
                    <a:pt x="865488" y="1022723"/>
                  </a:lnTo>
                  <a:lnTo>
                    <a:pt x="827011" y="1045968"/>
                  </a:lnTo>
                  <a:lnTo>
                    <a:pt x="786575" y="1066093"/>
                  </a:lnTo>
                  <a:lnTo>
                    <a:pt x="744347" y="1082930"/>
                  </a:lnTo>
                  <a:lnTo>
                    <a:pt x="700493" y="1096315"/>
                  </a:lnTo>
                  <a:lnTo>
                    <a:pt x="655178" y="1106082"/>
                  </a:lnTo>
                  <a:lnTo>
                    <a:pt x="608569" y="1112064"/>
                  </a:lnTo>
                  <a:lnTo>
                    <a:pt x="560832" y="1114094"/>
                  </a:lnTo>
                  <a:lnTo>
                    <a:pt x="652165" y="1114094"/>
                  </a:lnTo>
                  <a:lnTo>
                    <a:pt x="702411" y="1103641"/>
                  </a:lnTo>
                  <a:lnTo>
                    <a:pt x="746868" y="1090073"/>
                  </a:lnTo>
                  <a:lnTo>
                    <a:pt x="789677" y="1073005"/>
                  </a:lnTo>
                  <a:lnTo>
                    <a:pt x="830669" y="1052605"/>
                  </a:lnTo>
                  <a:lnTo>
                    <a:pt x="869676" y="1029042"/>
                  </a:lnTo>
                  <a:lnTo>
                    <a:pt x="906530" y="1002484"/>
                  </a:lnTo>
                  <a:lnTo>
                    <a:pt x="941062" y="973100"/>
                  </a:lnTo>
                  <a:lnTo>
                    <a:pt x="973104" y="941057"/>
                  </a:lnTo>
                  <a:lnTo>
                    <a:pt x="1002488" y="906525"/>
                  </a:lnTo>
                  <a:lnTo>
                    <a:pt x="1029045" y="869671"/>
                  </a:lnTo>
                  <a:lnTo>
                    <a:pt x="1052608" y="830664"/>
                  </a:lnTo>
                  <a:lnTo>
                    <a:pt x="1073007" y="789672"/>
                  </a:lnTo>
                  <a:lnTo>
                    <a:pt x="1090074" y="746863"/>
                  </a:lnTo>
                  <a:lnTo>
                    <a:pt x="1103642" y="702407"/>
                  </a:lnTo>
                  <a:lnTo>
                    <a:pt x="1113542" y="656470"/>
                  </a:lnTo>
                  <a:lnTo>
                    <a:pt x="1119605" y="609222"/>
                  </a:lnTo>
                  <a:lnTo>
                    <a:pt x="1121664" y="560832"/>
                  </a:lnTo>
                  <a:lnTo>
                    <a:pt x="1119605" y="512439"/>
                  </a:lnTo>
                  <a:lnTo>
                    <a:pt x="1113542" y="465190"/>
                  </a:lnTo>
                  <a:lnTo>
                    <a:pt x="1103642" y="419252"/>
                  </a:lnTo>
                  <a:lnTo>
                    <a:pt x="1090074" y="374795"/>
                  </a:lnTo>
                  <a:lnTo>
                    <a:pt x="1073007" y="331986"/>
                  </a:lnTo>
                  <a:lnTo>
                    <a:pt x="1052608" y="290994"/>
                  </a:lnTo>
                  <a:lnTo>
                    <a:pt x="1029045" y="251987"/>
                  </a:lnTo>
                  <a:lnTo>
                    <a:pt x="1002488" y="215133"/>
                  </a:lnTo>
                  <a:lnTo>
                    <a:pt x="973104" y="180601"/>
                  </a:lnTo>
                  <a:lnTo>
                    <a:pt x="941062" y="148559"/>
                  </a:lnTo>
                  <a:lnTo>
                    <a:pt x="906530" y="119175"/>
                  </a:lnTo>
                  <a:lnTo>
                    <a:pt x="869676" y="92618"/>
                  </a:lnTo>
                  <a:lnTo>
                    <a:pt x="830669" y="69055"/>
                  </a:lnTo>
                  <a:lnTo>
                    <a:pt x="789677" y="48656"/>
                  </a:lnTo>
                  <a:lnTo>
                    <a:pt x="746868" y="31589"/>
                  </a:lnTo>
                  <a:lnTo>
                    <a:pt x="702411" y="18021"/>
                  </a:lnTo>
                  <a:lnTo>
                    <a:pt x="656473" y="8121"/>
                  </a:lnTo>
                  <a:lnTo>
                    <a:pt x="652564" y="7620"/>
                  </a:lnTo>
                  <a:close/>
                </a:path>
              </a:pathLst>
            </a:custGeom>
            <a:solidFill>
              <a:srgbClr val="000000">
                <a:alpha val="6666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014209" y="348310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5">
                  <a:moveTo>
                    <a:pt x="214757" y="61468"/>
                  </a:moveTo>
                  <a:lnTo>
                    <a:pt x="217424" y="58928"/>
                  </a:lnTo>
                  <a:lnTo>
                    <a:pt x="220345" y="57404"/>
                  </a:lnTo>
                  <a:lnTo>
                    <a:pt x="223774" y="56261"/>
                  </a:lnTo>
                  <a:lnTo>
                    <a:pt x="226695" y="55626"/>
                  </a:lnTo>
                  <a:lnTo>
                    <a:pt x="230124" y="54864"/>
                  </a:lnTo>
                  <a:lnTo>
                    <a:pt x="233425" y="53340"/>
                  </a:lnTo>
                  <a:lnTo>
                    <a:pt x="236347" y="51435"/>
                  </a:lnTo>
                  <a:lnTo>
                    <a:pt x="239775" y="48895"/>
                  </a:lnTo>
                  <a:lnTo>
                    <a:pt x="242316" y="45847"/>
                  </a:lnTo>
                  <a:lnTo>
                    <a:pt x="243840" y="42545"/>
                  </a:lnTo>
                  <a:lnTo>
                    <a:pt x="244983" y="38735"/>
                  </a:lnTo>
                  <a:lnTo>
                    <a:pt x="245364" y="34671"/>
                  </a:lnTo>
                  <a:lnTo>
                    <a:pt x="244983" y="31368"/>
                  </a:lnTo>
                  <a:lnTo>
                    <a:pt x="244601" y="27940"/>
                  </a:lnTo>
                  <a:lnTo>
                    <a:pt x="243459" y="25018"/>
                  </a:lnTo>
                  <a:lnTo>
                    <a:pt x="234569" y="10795"/>
                  </a:lnTo>
                  <a:lnTo>
                    <a:pt x="210693" y="0"/>
                  </a:lnTo>
                  <a:lnTo>
                    <a:pt x="206629" y="381"/>
                  </a:lnTo>
                  <a:lnTo>
                    <a:pt x="202819" y="1524"/>
                  </a:lnTo>
                  <a:lnTo>
                    <a:pt x="199517" y="3048"/>
                  </a:lnTo>
                  <a:lnTo>
                    <a:pt x="196469" y="5587"/>
                  </a:lnTo>
                  <a:lnTo>
                    <a:pt x="193929" y="8636"/>
                  </a:lnTo>
                  <a:lnTo>
                    <a:pt x="192024" y="11937"/>
                  </a:lnTo>
                  <a:lnTo>
                    <a:pt x="190881" y="14986"/>
                  </a:lnTo>
                  <a:lnTo>
                    <a:pt x="190119" y="18287"/>
                  </a:lnTo>
                  <a:lnTo>
                    <a:pt x="189103" y="21590"/>
                  </a:lnTo>
                  <a:lnTo>
                    <a:pt x="187960" y="24637"/>
                  </a:lnTo>
                  <a:lnTo>
                    <a:pt x="186436" y="27940"/>
                  </a:lnTo>
                  <a:lnTo>
                    <a:pt x="183896" y="30606"/>
                  </a:lnTo>
                  <a:lnTo>
                    <a:pt x="179705" y="34671"/>
                  </a:lnTo>
                  <a:lnTo>
                    <a:pt x="176022" y="37338"/>
                  </a:lnTo>
                  <a:lnTo>
                    <a:pt x="172593" y="38735"/>
                  </a:lnTo>
                  <a:lnTo>
                    <a:pt x="169672" y="39497"/>
                  </a:lnTo>
                  <a:lnTo>
                    <a:pt x="166750" y="39497"/>
                  </a:lnTo>
                  <a:lnTo>
                    <a:pt x="148082" y="21590"/>
                  </a:lnTo>
                  <a:lnTo>
                    <a:pt x="141350" y="13462"/>
                  </a:lnTo>
                  <a:lnTo>
                    <a:pt x="137541" y="9017"/>
                  </a:lnTo>
                  <a:lnTo>
                    <a:pt x="133476" y="4445"/>
                  </a:lnTo>
                  <a:lnTo>
                    <a:pt x="131318" y="2667"/>
                  </a:lnTo>
                  <a:lnTo>
                    <a:pt x="128270" y="1143"/>
                  </a:lnTo>
                  <a:lnTo>
                    <a:pt x="125730" y="381"/>
                  </a:lnTo>
                  <a:lnTo>
                    <a:pt x="122682" y="0"/>
                  </a:lnTo>
                  <a:lnTo>
                    <a:pt x="103250" y="11556"/>
                  </a:lnTo>
                  <a:lnTo>
                    <a:pt x="98425" y="14986"/>
                  </a:lnTo>
                  <a:lnTo>
                    <a:pt x="81280" y="36957"/>
                  </a:lnTo>
                  <a:lnTo>
                    <a:pt x="80518" y="39116"/>
                  </a:lnTo>
                  <a:lnTo>
                    <a:pt x="80137" y="41402"/>
                  </a:lnTo>
                  <a:lnTo>
                    <a:pt x="80137" y="43688"/>
                  </a:lnTo>
                  <a:lnTo>
                    <a:pt x="85725" y="55245"/>
                  </a:lnTo>
                  <a:lnTo>
                    <a:pt x="101473" y="61849"/>
                  </a:lnTo>
                  <a:lnTo>
                    <a:pt x="104775" y="63373"/>
                  </a:lnTo>
                  <a:lnTo>
                    <a:pt x="107823" y="64897"/>
                  </a:lnTo>
                  <a:lnTo>
                    <a:pt x="110744" y="67437"/>
                  </a:lnTo>
                  <a:lnTo>
                    <a:pt x="113411" y="70485"/>
                  </a:lnTo>
                  <a:lnTo>
                    <a:pt x="114808" y="73787"/>
                  </a:lnTo>
                  <a:lnTo>
                    <a:pt x="115950" y="77597"/>
                  </a:lnTo>
                  <a:lnTo>
                    <a:pt x="116332" y="82042"/>
                  </a:lnTo>
                  <a:lnTo>
                    <a:pt x="115950" y="85090"/>
                  </a:lnTo>
                  <a:lnTo>
                    <a:pt x="115570" y="88392"/>
                  </a:lnTo>
                  <a:lnTo>
                    <a:pt x="114426" y="91313"/>
                  </a:lnTo>
                  <a:lnTo>
                    <a:pt x="105537" y="105537"/>
                  </a:lnTo>
                  <a:lnTo>
                    <a:pt x="102870" y="107823"/>
                  </a:lnTo>
                  <a:lnTo>
                    <a:pt x="100330" y="109982"/>
                  </a:lnTo>
                  <a:lnTo>
                    <a:pt x="97663" y="111506"/>
                  </a:lnTo>
                  <a:lnTo>
                    <a:pt x="94742" y="113411"/>
                  </a:lnTo>
                  <a:lnTo>
                    <a:pt x="91694" y="114427"/>
                  </a:lnTo>
                  <a:lnTo>
                    <a:pt x="88392" y="115570"/>
                  </a:lnTo>
                  <a:lnTo>
                    <a:pt x="85090" y="115951"/>
                  </a:lnTo>
                  <a:lnTo>
                    <a:pt x="82042" y="116332"/>
                  </a:lnTo>
                  <a:lnTo>
                    <a:pt x="77978" y="115951"/>
                  </a:lnTo>
                  <a:lnTo>
                    <a:pt x="74168" y="114808"/>
                  </a:lnTo>
                  <a:lnTo>
                    <a:pt x="70485" y="113411"/>
                  </a:lnTo>
                  <a:lnTo>
                    <a:pt x="67437" y="110744"/>
                  </a:lnTo>
                  <a:lnTo>
                    <a:pt x="60071" y="94742"/>
                  </a:lnTo>
                  <a:lnTo>
                    <a:pt x="58928" y="91694"/>
                  </a:lnTo>
                  <a:lnTo>
                    <a:pt x="57404" y="88773"/>
                  </a:lnTo>
                  <a:lnTo>
                    <a:pt x="55245" y="85725"/>
                  </a:lnTo>
                  <a:lnTo>
                    <a:pt x="43688" y="80137"/>
                  </a:lnTo>
                  <a:lnTo>
                    <a:pt x="41401" y="80137"/>
                  </a:lnTo>
                  <a:lnTo>
                    <a:pt x="39116" y="80518"/>
                  </a:lnTo>
                  <a:lnTo>
                    <a:pt x="36957" y="81280"/>
                  </a:lnTo>
                  <a:lnTo>
                    <a:pt x="34290" y="82042"/>
                  </a:lnTo>
                  <a:lnTo>
                    <a:pt x="11557" y="103251"/>
                  </a:lnTo>
                  <a:lnTo>
                    <a:pt x="8255" y="107823"/>
                  </a:lnTo>
                  <a:lnTo>
                    <a:pt x="5588" y="111887"/>
                  </a:lnTo>
                  <a:lnTo>
                    <a:pt x="1524" y="118999"/>
                  </a:lnTo>
                  <a:lnTo>
                    <a:pt x="381" y="121158"/>
                  </a:lnTo>
                  <a:lnTo>
                    <a:pt x="0" y="122682"/>
                  </a:lnTo>
                  <a:lnTo>
                    <a:pt x="381" y="125603"/>
                  </a:lnTo>
                  <a:lnTo>
                    <a:pt x="1143" y="128270"/>
                  </a:lnTo>
                  <a:lnTo>
                    <a:pt x="2667" y="131318"/>
                  </a:lnTo>
                  <a:lnTo>
                    <a:pt x="4445" y="133477"/>
                  </a:lnTo>
                  <a:lnTo>
                    <a:pt x="9017" y="137541"/>
                  </a:lnTo>
                  <a:lnTo>
                    <a:pt x="13462" y="141351"/>
                  </a:lnTo>
                  <a:lnTo>
                    <a:pt x="21590" y="148082"/>
                  </a:lnTo>
                  <a:lnTo>
                    <a:pt x="29083" y="153670"/>
                  </a:lnTo>
                  <a:lnTo>
                    <a:pt x="32131" y="156210"/>
                  </a:lnTo>
                  <a:lnTo>
                    <a:pt x="35051" y="158877"/>
                  </a:lnTo>
                  <a:lnTo>
                    <a:pt x="36957" y="161417"/>
                  </a:lnTo>
                  <a:lnTo>
                    <a:pt x="38735" y="164084"/>
                  </a:lnTo>
                  <a:lnTo>
                    <a:pt x="39497" y="166751"/>
                  </a:lnTo>
                  <a:lnTo>
                    <a:pt x="39497" y="169672"/>
                  </a:lnTo>
                  <a:lnTo>
                    <a:pt x="38735" y="172593"/>
                  </a:lnTo>
                  <a:lnTo>
                    <a:pt x="37338" y="176022"/>
                  </a:lnTo>
                  <a:lnTo>
                    <a:pt x="34671" y="179705"/>
                  </a:lnTo>
                  <a:lnTo>
                    <a:pt x="30607" y="183896"/>
                  </a:lnTo>
                  <a:lnTo>
                    <a:pt x="15240" y="190500"/>
                  </a:lnTo>
                  <a:lnTo>
                    <a:pt x="11938" y="192024"/>
                  </a:lnTo>
                  <a:lnTo>
                    <a:pt x="9017" y="193929"/>
                  </a:lnTo>
                  <a:lnTo>
                    <a:pt x="5588" y="196469"/>
                  </a:lnTo>
                  <a:lnTo>
                    <a:pt x="3048" y="199517"/>
                  </a:lnTo>
                  <a:lnTo>
                    <a:pt x="1524" y="202819"/>
                  </a:lnTo>
                  <a:lnTo>
                    <a:pt x="381" y="206629"/>
                  </a:lnTo>
                  <a:lnTo>
                    <a:pt x="0" y="210693"/>
                  </a:lnTo>
                  <a:lnTo>
                    <a:pt x="381" y="213995"/>
                  </a:lnTo>
                  <a:lnTo>
                    <a:pt x="762" y="217424"/>
                  </a:lnTo>
                  <a:lnTo>
                    <a:pt x="1905" y="220345"/>
                  </a:lnTo>
                  <a:lnTo>
                    <a:pt x="10795" y="234569"/>
                  </a:lnTo>
                  <a:lnTo>
                    <a:pt x="34671" y="245364"/>
                  </a:lnTo>
                  <a:lnTo>
                    <a:pt x="38735" y="244983"/>
                  </a:lnTo>
                  <a:lnTo>
                    <a:pt x="42545" y="243840"/>
                  </a:lnTo>
                  <a:lnTo>
                    <a:pt x="45847" y="242316"/>
                  </a:lnTo>
                  <a:lnTo>
                    <a:pt x="48895" y="239776"/>
                  </a:lnTo>
                  <a:lnTo>
                    <a:pt x="51435" y="236728"/>
                  </a:lnTo>
                  <a:lnTo>
                    <a:pt x="53340" y="233426"/>
                  </a:lnTo>
                  <a:lnTo>
                    <a:pt x="54483" y="230378"/>
                  </a:lnTo>
                  <a:lnTo>
                    <a:pt x="55245" y="227076"/>
                  </a:lnTo>
                  <a:lnTo>
                    <a:pt x="56261" y="223774"/>
                  </a:lnTo>
                  <a:lnTo>
                    <a:pt x="57404" y="220726"/>
                  </a:lnTo>
                  <a:lnTo>
                    <a:pt x="58928" y="217424"/>
                  </a:lnTo>
                  <a:lnTo>
                    <a:pt x="61468" y="214757"/>
                  </a:lnTo>
                  <a:lnTo>
                    <a:pt x="65659" y="211074"/>
                  </a:lnTo>
                  <a:lnTo>
                    <a:pt x="69342" y="208026"/>
                  </a:lnTo>
                  <a:lnTo>
                    <a:pt x="72771" y="206629"/>
                  </a:lnTo>
                  <a:lnTo>
                    <a:pt x="75692" y="205867"/>
                  </a:lnTo>
                  <a:lnTo>
                    <a:pt x="78740" y="205867"/>
                  </a:lnTo>
                  <a:lnTo>
                    <a:pt x="97282" y="223774"/>
                  </a:lnTo>
                  <a:lnTo>
                    <a:pt x="104013" y="231902"/>
                  </a:lnTo>
                  <a:lnTo>
                    <a:pt x="107823" y="236347"/>
                  </a:lnTo>
                  <a:lnTo>
                    <a:pt x="111887" y="240919"/>
                  </a:lnTo>
                  <a:lnTo>
                    <a:pt x="114173" y="242697"/>
                  </a:lnTo>
                  <a:lnTo>
                    <a:pt x="117094" y="244221"/>
                  </a:lnTo>
                  <a:lnTo>
                    <a:pt x="119761" y="244983"/>
                  </a:lnTo>
                  <a:lnTo>
                    <a:pt x="122682" y="245364"/>
                  </a:lnTo>
                  <a:lnTo>
                    <a:pt x="142113" y="233807"/>
                  </a:lnTo>
                  <a:lnTo>
                    <a:pt x="146939" y="230378"/>
                  </a:lnTo>
                  <a:lnTo>
                    <a:pt x="164084" y="208407"/>
                  </a:lnTo>
                  <a:lnTo>
                    <a:pt x="164846" y="206248"/>
                  </a:lnTo>
                  <a:lnTo>
                    <a:pt x="165226" y="203962"/>
                  </a:lnTo>
                  <a:lnTo>
                    <a:pt x="165226" y="201676"/>
                  </a:lnTo>
                  <a:lnTo>
                    <a:pt x="159639" y="190119"/>
                  </a:lnTo>
                  <a:lnTo>
                    <a:pt x="143891" y="183515"/>
                  </a:lnTo>
                  <a:lnTo>
                    <a:pt x="140589" y="181991"/>
                  </a:lnTo>
                  <a:lnTo>
                    <a:pt x="137541" y="180467"/>
                  </a:lnTo>
                  <a:lnTo>
                    <a:pt x="134620" y="177927"/>
                  </a:lnTo>
                  <a:lnTo>
                    <a:pt x="131953" y="174879"/>
                  </a:lnTo>
                  <a:lnTo>
                    <a:pt x="130556" y="171577"/>
                  </a:lnTo>
                  <a:lnTo>
                    <a:pt x="129413" y="167767"/>
                  </a:lnTo>
                  <a:lnTo>
                    <a:pt x="129032" y="163322"/>
                  </a:lnTo>
                  <a:lnTo>
                    <a:pt x="129413" y="160274"/>
                  </a:lnTo>
                  <a:lnTo>
                    <a:pt x="129794" y="156972"/>
                  </a:lnTo>
                  <a:lnTo>
                    <a:pt x="130937" y="154051"/>
                  </a:lnTo>
                  <a:lnTo>
                    <a:pt x="139826" y="139827"/>
                  </a:lnTo>
                  <a:lnTo>
                    <a:pt x="142494" y="137541"/>
                  </a:lnTo>
                  <a:lnTo>
                    <a:pt x="145034" y="135763"/>
                  </a:lnTo>
                  <a:lnTo>
                    <a:pt x="147700" y="133858"/>
                  </a:lnTo>
                  <a:lnTo>
                    <a:pt x="150622" y="131953"/>
                  </a:lnTo>
                  <a:lnTo>
                    <a:pt x="153670" y="130937"/>
                  </a:lnTo>
                  <a:lnTo>
                    <a:pt x="156972" y="129794"/>
                  </a:lnTo>
                  <a:lnTo>
                    <a:pt x="160400" y="129413"/>
                  </a:lnTo>
                  <a:lnTo>
                    <a:pt x="163322" y="129032"/>
                  </a:lnTo>
                  <a:lnTo>
                    <a:pt x="167386" y="129413"/>
                  </a:lnTo>
                  <a:lnTo>
                    <a:pt x="171196" y="130556"/>
                  </a:lnTo>
                  <a:lnTo>
                    <a:pt x="174879" y="131953"/>
                  </a:lnTo>
                  <a:lnTo>
                    <a:pt x="177926" y="134620"/>
                  </a:lnTo>
                  <a:lnTo>
                    <a:pt x="185293" y="150622"/>
                  </a:lnTo>
                  <a:lnTo>
                    <a:pt x="186436" y="153670"/>
                  </a:lnTo>
                  <a:lnTo>
                    <a:pt x="187960" y="156591"/>
                  </a:lnTo>
                  <a:lnTo>
                    <a:pt x="190119" y="159639"/>
                  </a:lnTo>
                  <a:lnTo>
                    <a:pt x="201675" y="165227"/>
                  </a:lnTo>
                  <a:lnTo>
                    <a:pt x="203962" y="165227"/>
                  </a:lnTo>
                  <a:lnTo>
                    <a:pt x="206248" y="164846"/>
                  </a:lnTo>
                  <a:lnTo>
                    <a:pt x="208407" y="164084"/>
                  </a:lnTo>
                  <a:lnTo>
                    <a:pt x="211074" y="163322"/>
                  </a:lnTo>
                  <a:lnTo>
                    <a:pt x="233807" y="142113"/>
                  </a:lnTo>
                  <a:lnTo>
                    <a:pt x="237109" y="137541"/>
                  </a:lnTo>
                  <a:lnTo>
                    <a:pt x="239775" y="133477"/>
                  </a:lnTo>
                  <a:lnTo>
                    <a:pt x="243840" y="126365"/>
                  </a:lnTo>
                  <a:lnTo>
                    <a:pt x="244983" y="124206"/>
                  </a:lnTo>
                  <a:lnTo>
                    <a:pt x="245364" y="122682"/>
                  </a:lnTo>
                  <a:lnTo>
                    <a:pt x="244983" y="119761"/>
                  </a:lnTo>
                  <a:lnTo>
                    <a:pt x="244221" y="117094"/>
                  </a:lnTo>
                  <a:lnTo>
                    <a:pt x="242697" y="114046"/>
                  </a:lnTo>
                  <a:lnTo>
                    <a:pt x="240919" y="111887"/>
                  </a:lnTo>
                  <a:lnTo>
                    <a:pt x="236347" y="107823"/>
                  </a:lnTo>
                  <a:lnTo>
                    <a:pt x="231901" y="104013"/>
                  </a:lnTo>
                  <a:lnTo>
                    <a:pt x="223774" y="97282"/>
                  </a:lnTo>
                  <a:lnTo>
                    <a:pt x="216281" y="91694"/>
                  </a:lnTo>
                  <a:lnTo>
                    <a:pt x="213233" y="89154"/>
                  </a:lnTo>
                  <a:lnTo>
                    <a:pt x="210312" y="86487"/>
                  </a:lnTo>
                  <a:lnTo>
                    <a:pt x="208407" y="83947"/>
                  </a:lnTo>
                  <a:lnTo>
                    <a:pt x="206629" y="81280"/>
                  </a:lnTo>
                  <a:lnTo>
                    <a:pt x="205867" y="78740"/>
                  </a:lnTo>
                  <a:lnTo>
                    <a:pt x="205867" y="75692"/>
                  </a:lnTo>
                  <a:lnTo>
                    <a:pt x="206629" y="72771"/>
                  </a:lnTo>
                  <a:lnTo>
                    <a:pt x="208025" y="69342"/>
                  </a:lnTo>
                  <a:lnTo>
                    <a:pt x="210693" y="65659"/>
                  </a:lnTo>
                  <a:lnTo>
                    <a:pt x="214757" y="6146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61950" y="4800396"/>
            <a:ext cx="3735704" cy="187872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33"/>
              </a:spcBef>
            </a:pPr>
            <a:r>
              <a:rPr lang="en-US" b="1" spc="70">
                <a:latin typeface="Trebuchet MS"/>
                <a:cs typeface="Trebuchet MS"/>
              </a:rPr>
              <a:t>HCI</a:t>
            </a:r>
            <a:r>
              <a:rPr lang="en-US" b="1" spc="-380">
                <a:latin typeface="Trebuchet MS"/>
                <a:cs typeface="Trebuchet MS"/>
              </a:rPr>
              <a:t>|</a:t>
            </a:r>
            <a:r>
              <a:rPr lang="en-US" b="1" spc="490">
                <a:latin typeface="Trebuchet MS"/>
                <a:cs typeface="Trebuchet MS"/>
              </a:rPr>
              <a:t> </a:t>
            </a:r>
            <a:r>
              <a:rPr lang="en-US" spc="95"/>
              <a:t>Computer Science Department – BINUS</a:t>
            </a:r>
            <a:endParaRPr spc="127"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5E96285-FF19-49D6-AC66-473B2150FE90}"/>
              </a:ext>
            </a:extLst>
          </p:cNvPr>
          <p:cNvSpPr txBox="1"/>
          <p:nvPr/>
        </p:nvSpPr>
        <p:spPr>
          <a:xfrm>
            <a:off x="667068" y="2255986"/>
            <a:ext cx="3689985" cy="31572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20"/>
              </a:spcBef>
              <a:tabLst>
                <a:tab pos="356235" algn="l"/>
              </a:tabLst>
            </a:pPr>
            <a:r>
              <a:rPr lang="en-ID" b="1" u="sng" spc="95" dirty="0">
                <a:solidFill>
                  <a:srgbClr val="585858"/>
                </a:solidFill>
                <a:latin typeface="Trebuchet MS"/>
                <a:cs typeface="Trebuchet MS"/>
              </a:rPr>
              <a:t>Interaction Design Process</a:t>
            </a:r>
          </a:p>
          <a:p>
            <a:pPr marL="355600" indent="-343535">
              <a:lnSpc>
                <a:spcPct val="100000"/>
              </a:lnSpc>
              <a:spcBef>
                <a:spcPts val="420"/>
              </a:spcBef>
              <a:buFont typeface="Segoe UI Symbol"/>
              <a:buChar char="➔"/>
              <a:tabLst>
                <a:tab pos="356235" algn="l"/>
              </a:tabLst>
            </a:pPr>
            <a:r>
              <a:rPr lang="en-ID" spc="95" dirty="0">
                <a:solidFill>
                  <a:srgbClr val="585858"/>
                </a:solidFill>
                <a:latin typeface="Trebuchet MS"/>
                <a:cs typeface="Trebuchet MS"/>
              </a:rPr>
              <a:t>What is interaction design process?</a:t>
            </a:r>
          </a:p>
          <a:p>
            <a:pPr marL="355600" indent="-343535">
              <a:lnSpc>
                <a:spcPct val="100000"/>
              </a:lnSpc>
              <a:spcBef>
                <a:spcPts val="420"/>
              </a:spcBef>
              <a:buFont typeface="Segoe UI Symbol"/>
              <a:buChar char="➔"/>
              <a:tabLst>
                <a:tab pos="356235" algn="l"/>
              </a:tabLst>
            </a:pPr>
            <a:r>
              <a:rPr lang="en-ID" spc="30" dirty="0">
                <a:solidFill>
                  <a:srgbClr val="585858"/>
                </a:solidFill>
                <a:latin typeface="Trebuchet MS"/>
                <a:cs typeface="Trebuchet MS"/>
              </a:rPr>
              <a:t>Interaction design process flow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325"/>
              </a:spcBef>
              <a:buFont typeface="Segoe UI Symbol"/>
              <a:buChar char="➔"/>
              <a:tabLst>
                <a:tab pos="356235" algn="l"/>
              </a:tabLst>
            </a:pPr>
            <a:r>
              <a:rPr lang="en-ID" spc="90" dirty="0">
                <a:solidFill>
                  <a:srgbClr val="585858"/>
                </a:solidFill>
                <a:latin typeface="Trebuchet MS"/>
                <a:cs typeface="Trebuchet MS"/>
              </a:rPr>
              <a:t>Commonly used methods</a:t>
            </a:r>
            <a:endParaRPr sz="1800" dirty="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325"/>
              </a:spcBef>
              <a:buFont typeface="MS Gothic"/>
              <a:buChar char="◆"/>
              <a:tabLst>
                <a:tab pos="813435" algn="l"/>
              </a:tabLst>
            </a:pPr>
            <a:r>
              <a:rPr sz="1800" spc="85" dirty="0">
                <a:solidFill>
                  <a:srgbClr val="585858"/>
                </a:solidFill>
                <a:latin typeface="Trebuchet MS"/>
                <a:cs typeface="Trebuchet MS"/>
              </a:rPr>
              <a:t>User</a:t>
            </a:r>
            <a:r>
              <a:rPr lang="en-US" sz="1800" spc="-95" dirty="0">
                <a:solidFill>
                  <a:srgbClr val="585858"/>
                </a:solidFill>
                <a:latin typeface="Trebuchet MS"/>
                <a:cs typeface="Trebuchet MS"/>
              </a:rPr>
              <a:t>-</a:t>
            </a:r>
            <a:r>
              <a:rPr sz="1800" spc="45" dirty="0">
                <a:solidFill>
                  <a:srgbClr val="585858"/>
                </a:solidFill>
                <a:latin typeface="Trebuchet MS"/>
                <a:cs typeface="Trebuchet MS"/>
              </a:rPr>
              <a:t>Centered</a:t>
            </a:r>
            <a:r>
              <a:rPr sz="18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585858"/>
                </a:solidFill>
                <a:latin typeface="Trebuchet MS"/>
                <a:cs typeface="Trebuchet MS"/>
              </a:rPr>
              <a:t>Design</a:t>
            </a:r>
            <a:endParaRPr sz="1800" dirty="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325"/>
              </a:spcBef>
              <a:buFont typeface="MS Gothic"/>
              <a:buChar char="◆"/>
              <a:tabLst>
                <a:tab pos="813435" algn="l"/>
              </a:tabLst>
            </a:pPr>
            <a:r>
              <a:rPr sz="1800" spc="50" dirty="0">
                <a:solidFill>
                  <a:srgbClr val="585858"/>
                </a:solidFill>
                <a:latin typeface="Trebuchet MS"/>
                <a:cs typeface="Trebuchet MS"/>
              </a:rPr>
              <a:t>Genius</a:t>
            </a:r>
            <a:r>
              <a:rPr sz="1800" spc="-1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585858"/>
                </a:solidFill>
                <a:latin typeface="Trebuchet MS"/>
                <a:cs typeface="Trebuchet MS"/>
              </a:rPr>
              <a:t>Design</a:t>
            </a:r>
            <a:endParaRPr lang="en-US" sz="1800" spc="90" dirty="0">
              <a:solidFill>
                <a:srgbClr val="585858"/>
              </a:solidFill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325"/>
              </a:spcBef>
              <a:buFont typeface="MS Gothic"/>
              <a:buChar char="◆"/>
              <a:tabLst>
                <a:tab pos="813435" algn="l"/>
              </a:tabLst>
            </a:pPr>
            <a:r>
              <a:rPr lang="en-ID" sz="1800" spc="-10" dirty="0">
                <a:solidFill>
                  <a:srgbClr val="585858"/>
                </a:solidFill>
                <a:latin typeface="Trebuchet MS"/>
                <a:cs typeface="Trebuchet MS"/>
              </a:rPr>
              <a:t>Activity</a:t>
            </a:r>
            <a:r>
              <a:rPr lang="en-US" sz="1800" spc="-95" dirty="0">
                <a:solidFill>
                  <a:srgbClr val="585858"/>
                </a:solidFill>
                <a:latin typeface="Trebuchet MS"/>
                <a:cs typeface="Trebuchet MS"/>
              </a:rPr>
              <a:t> -</a:t>
            </a:r>
            <a:r>
              <a:rPr lang="en-US" sz="1800" spc="45" dirty="0">
                <a:solidFill>
                  <a:srgbClr val="585858"/>
                </a:solidFill>
                <a:latin typeface="Trebuchet MS"/>
                <a:cs typeface="Trebuchet MS"/>
              </a:rPr>
              <a:t>Centered</a:t>
            </a:r>
            <a:r>
              <a:rPr lang="en-US" sz="18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en-ID" sz="1800" spc="90" dirty="0">
                <a:solidFill>
                  <a:srgbClr val="585858"/>
                </a:solidFill>
                <a:latin typeface="Trebuchet MS"/>
                <a:cs typeface="Trebuchet MS"/>
              </a:rPr>
              <a:t>Design</a:t>
            </a:r>
            <a:endParaRPr sz="1800" dirty="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325"/>
              </a:spcBef>
              <a:buFont typeface="MS Gothic"/>
              <a:buChar char="◆"/>
              <a:tabLst>
                <a:tab pos="813435" algn="l"/>
              </a:tabLst>
            </a:pPr>
            <a:r>
              <a:rPr sz="1800" spc="90" dirty="0">
                <a:solidFill>
                  <a:srgbClr val="585858"/>
                </a:solidFill>
                <a:latin typeface="Trebuchet MS"/>
                <a:cs typeface="Trebuchet MS"/>
              </a:rPr>
              <a:t>Design</a:t>
            </a:r>
            <a:r>
              <a:rPr sz="1800" spc="-1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Trebuchet MS"/>
                <a:cs typeface="Trebuchet MS"/>
              </a:rPr>
              <a:t>Sprint</a:t>
            </a:r>
            <a:endParaRPr sz="1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325"/>
              </a:spcBef>
              <a:buFont typeface="Segoe UI Symbol"/>
              <a:buChar char="➔"/>
              <a:tabLst>
                <a:tab pos="356235" algn="l"/>
              </a:tabLst>
            </a:pPr>
            <a:r>
              <a:rPr lang="en-ID" spc="55" dirty="0">
                <a:solidFill>
                  <a:srgbClr val="585858"/>
                </a:solidFill>
                <a:latin typeface="Trebuchet MS"/>
                <a:cs typeface="Trebuchet MS"/>
              </a:rPr>
              <a:t>Issues that may appear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98A80F6D-9588-C0FB-A7E8-C5A1C044DFFF}"/>
              </a:ext>
            </a:extLst>
          </p:cNvPr>
          <p:cNvSpPr txBox="1"/>
          <p:nvPr/>
        </p:nvSpPr>
        <p:spPr>
          <a:xfrm>
            <a:off x="4837813" y="2342656"/>
            <a:ext cx="4249928" cy="257506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ID" b="1" u="sng" spc="-100" dirty="0">
                <a:solidFill>
                  <a:srgbClr val="585858"/>
                </a:solidFill>
                <a:latin typeface="Lucida Sans Unicode"/>
                <a:cs typeface="Lucida Sans Unicode"/>
              </a:rPr>
              <a:t>Cognitive Principles in Interaction Design</a:t>
            </a:r>
          </a:p>
          <a:p>
            <a:pPr marL="412750" indent="-412750">
              <a:lnSpc>
                <a:spcPct val="100000"/>
              </a:lnSpc>
              <a:spcBef>
                <a:spcPts val="400"/>
              </a:spcBef>
              <a:buFont typeface="Segoe UI Symbol"/>
              <a:buChar char="➔"/>
            </a:pPr>
            <a:r>
              <a:rPr lang="en-ID" spc="-100" dirty="0">
                <a:solidFill>
                  <a:srgbClr val="585858"/>
                </a:solidFill>
                <a:latin typeface="Lucida Sans Unicode"/>
                <a:cs typeface="Lucida Sans Unicode"/>
              </a:rPr>
              <a:t>Getting to know human cognition
Cognitively relevant theories
Cognitive and interaction design
User capabilities and limitations
Cognitive application in interaction design
Mental models in general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54857" y="1586315"/>
            <a:ext cx="482346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It's not as simple as we might think...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7488" y="2470911"/>
            <a:ext cx="588687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2764">
              <a:spcBef>
                <a:spcPts val="373"/>
              </a:spcBef>
            </a:pPr>
            <a:r>
              <a:rPr lang="en-ID" sz="1867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People who </a:t>
            </a:r>
            <a:r>
              <a:rPr lang="en-ID" sz="1867" b="1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interact directly </a:t>
            </a:r>
            <a:r>
              <a:rPr lang="en-ID" sz="1867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with their products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7488" y="3080511"/>
            <a:ext cx="588687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2764">
              <a:spcBef>
                <a:spcPts val="373"/>
              </a:spcBef>
            </a:pPr>
            <a:r>
              <a:rPr lang="en-ID" sz="1867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People who </a:t>
            </a:r>
            <a:r>
              <a:rPr lang="en-ID" sz="1867" b="1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manage the user directly</a:t>
            </a:r>
            <a:endParaRPr sz="1867" b="1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7488" y="3710431"/>
            <a:ext cx="5886873" cy="33434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6567" rIns="0" bIns="0" rtlCol="0">
            <a:spAutoFit/>
          </a:bodyPr>
          <a:lstStyle/>
          <a:p>
            <a:pPr marL="122764">
              <a:spcBef>
                <a:spcPts val="367"/>
              </a:spcBef>
            </a:pP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People who </a:t>
            </a:r>
            <a:r>
              <a:rPr lang="en-ID" sz="1867" b="1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obtain product output</a:t>
            </a:r>
            <a:endParaRPr sz="1867" b="1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7488" y="4336287"/>
            <a:ext cx="588687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2764">
              <a:spcBef>
                <a:spcPts val="373"/>
              </a:spcBef>
            </a:pPr>
            <a:r>
              <a:rPr lang="en-ID" sz="1867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People who </a:t>
            </a:r>
            <a:r>
              <a:rPr lang="en-ID" sz="1867" b="1" spc="-220" dirty="0">
                <a:solidFill>
                  <a:srgbClr val="434343"/>
                </a:solidFill>
                <a:latin typeface="Lucida Sans Unicode"/>
                <a:cs typeface="Lucida Sans Unicode"/>
              </a:rPr>
              <a:t>determine the purchase decision</a:t>
            </a:r>
            <a:endParaRPr sz="1867" b="1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7488" y="4964177"/>
            <a:ext cx="5886873" cy="336054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8260" rIns="0" bIns="0" rtlCol="0">
            <a:spAutoFit/>
          </a:bodyPr>
          <a:lstStyle/>
          <a:p>
            <a:pPr marL="122764">
              <a:spcBef>
                <a:spcPts val="380"/>
              </a:spcBef>
            </a:pPr>
            <a:r>
              <a:rPr lang="en-ID"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People who </a:t>
            </a:r>
            <a:r>
              <a:rPr lang="en-ID" sz="1867" b="1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use competitors' products</a:t>
            </a:r>
            <a:endParaRPr sz="1867" b="1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3" y="2712719"/>
            <a:ext cx="1944035" cy="2151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53207" y="2846155"/>
            <a:ext cx="31665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solidFill>
                  <a:srgbClr val="434343"/>
                </a:solidFill>
                <a:latin typeface="Microsoft Sans Serif"/>
                <a:cs typeface="Microsoft Sans Serif"/>
              </a:rPr>
              <a:t>?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8736" y="2480056"/>
            <a:ext cx="596053" cy="858520"/>
            <a:chOff x="2646552" y="1860042"/>
            <a:chExt cx="447040" cy="643890"/>
          </a:xfrm>
        </p:grpSpPr>
        <p:sp>
          <p:nvSpPr>
            <p:cNvPr id="14" name="object 14"/>
            <p:cNvSpPr/>
            <p:nvPr/>
          </p:nvSpPr>
          <p:spPr>
            <a:xfrm>
              <a:off x="2765043" y="2020234"/>
              <a:ext cx="328295" cy="483870"/>
            </a:xfrm>
            <a:custGeom>
              <a:avLst/>
              <a:gdLst/>
              <a:ahLst/>
              <a:cxnLst/>
              <a:rect l="l" t="t" r="r" b="b"/>
              <a:pathLst>
                <a:path w="328294" h="483869">
                  <a:moveTo>
                    <a:pt x="325528" y="106507"/>
                  </a:moveTo>
                  <a:lnTo>
                    <a:pt x="202564" y="106507"/>
                  </a:lnTo>
                  <a:lnTo>
                    <a:pt x="206629" y="108539"/>
                  </a:lnTo>
                  <a:lnTo>
                    <a:pt x="209550" y="113238"/>
                  </a:lnTo>
                  <a:lnTo>
                    <a:pt x="181991" y="146131"/>
                  </a:lnTo>
                  <a:lnTo>
                    <a:pt x="176911" y="151084"/>
                  </a:lnTo>
                  <a:lnTo>
                    <a:pt x="171831" y="156164"/>
                  </a:lnTo>
                  <a:lnTo>
                    <a:pt x="137922" y="184739"/>
                  </a:lnTo>
                  <a:lnTo>
                    <a:pt x="133973" y="190045"/>
                  </a:lnTo>
                  <a:lnTo>
                    <a:pt x="108076" y="219791"/>
                  </a:lnTo>
                  <a:lnTo>
                    <a:pt x="102362" y="223728"/>
                  </a:lnTo>
                  <a:lnTo>
                    <a:pt x="100583" y="231348"/>
                  </a:lnTo>
                  <a:lnTo>
                    <a:pt x="97917" y="237190"/>
                  </a:lnTo>
                  <a:lnTo>
                    <a:pt x="90678" y="245445"/>
                  </a:lnTo>
                  <a:lnTo>
                    <a:pt x="87122" y="249255"/>
                  </a:lnTo>
                  <a:lnTo>
                    <a:pt x="80391" y="256240"/>
                  </a:lnTo>
                  <a:lnTo>
                    <a:pt x="77850" y="260304"/>
                  </a:lnTo>
                  <a:lnTo>
                    <a:pt x="74294" y="269448"/>
                  </a:lnTo>
                  <a:lnTo>
                    <a:pt x="74418" y="276687"/>
                  </a:lnTo>
                  <a:lnTo>
                    <a:pt x="75945" y="284561"/>
                  </a:lnTo>
                  <a:lnTo>
                    <a:pt x="75818" y="287863"/>
                  </a:lnTo>
                  <a:lnTo>
                    <a:pt x="74549" y="290403"/>
                  </a:lnTo>
                  <a:lnTo>
                    <a:pt x="69976" y="294213"/>
                  </a:lnTo>
                  <a:lnTo>
                    <a:pt x="69087" y="297007"/>
                  </a:lnTo>
                  <a:lnTo>
                    <a:pt x="69468" y="301071"/>
                  </a:lnTo>
                  <a:lnTo>
                    <a:pt x="72262" y="311739"/>
                  </a:lnTo>
                  <a:lnTo>
                    <a:pt x="75437" y="318851"/>
                  </a:lnTo>
                  <a:lnTo>
                    <a:pt x="78739" y="322280"/>
                  </a:lnTo>
                  <a:lnTo>
                    <a:pt x="81914" y="325709"/>
                  </a:lnTo>
                  <a:lnTo>
                    <a:pt x="85979" y="327360"/>
                  </a:lnTo>
                  <a:lnTo>
                    <a:pt x="95631" y="327106"/>
                  </a:lnTo>
                  <a:lnTo>
                    <a:pt x="101600" y="326217"/>
                  </a:lnTo>
                  <a:lnTo>
                    <a:pt x="115569" y="323169"/>
                  </a:lnTo>
                  <a:lnTo>
                    <a:pt x="123951" y="322661"/>
                  </a:lnTo>
                  <a:lnTo>
                    <a:pt x="134101" y="322661"/>
                  </a:lnTo>
                  <a:lnTo>
                    <a:pt x="161036" y="285704"/>
                  </a:lnTo>
                  <a:lnTo>
                    <a:pt x="161670" y="280370"/>
                  </a:lnTo>
                  <a:lnTo>
                    <a:pt x="163322" y="276687"/>
                  </a:lnTo>
                  <a:lnTo>
                    <a:pt x="166243" y="274782"/>
                  </a:lnTo>
                  <a:lnTo>
                    <a:pt x="169037" y="272750"/>
                  </a:lnTo>
                  <a:lnTo>
                    <a:pt x="172085" y="271226"/>
                  </a:lnTo>
                  <a:lnTo>
                    <a:pt x="178435" y="268686"/>
                  </a:lnTo>
                  <a:lnTo>
                    <a:pt x="181610" y="267289"/>
                  </a:lnTo>
                  <a:lnTo>
                    <a:pt x="184785" y="265384"/>
                  </a:lnTo>
                  <a:lnTo>
                    <a:pt x="187832" y="263606"/>
                  </a:lnTo>
                  <a:lnTo>
                    <a:pt x="189864" y="260431"/>
                  </a:lnTo>
                  <a:lnTo>
                    <a:pt x="191007" y="255732"/>
                  </a:lnTo>
                  <a:lnTo>
                    <a:pt x="200025" y="252303"/>
                  </a:lnTo>
                  <a:lnTo>
                    <a:pt x="206629" y="248747"/>
                  </a:lnTo>
                  <a:lnTo>
                    <a:pt x="210438" y="244937"/>
                  </a:lnTo>
                  <a:lnTo>
                    <a:pt x="214375" y="241254"/>
                  </a:lnTo>
                  <a:lnTo>
                    <a:pt x="217678" y="237444"/>
                  </a:lnTo>
                  <a:lnTo>
                    <a:pt x="220472" y="233634"/>
                  </a:lnTo>
                  <a:lnTo>
                    <a:pt x="223138" y="229951"/>
                  </a:lnTo>
                  <a:lnTo>
                    <a:pt x="226187" y="226268"/>
                  </a:lnTo>
                  <a:lnTo>
                    <a:pt x="232918" y="219283"/>
                  </a:lnTo>
                  <a:lnTo>
                    <a:pt x="238379" y="216235"/>
                  </a:lnTo>
                  <a:lnTo>
                    <a:pt x="245999" y="213568"/>
                  </a:lnTo>
                  <a:lnTo>
                    <a:pt x="248031" y="211536"/>
                  </a:lnTo>
                  <a:lnTo>
                    <a:pt x="248666" y="208615"/>
                  </a:lnTo>
                  <a:lnTo>
                    <a:pt x="247904" y="204678"/>
                  </a:lnTo>
                  <a:lnTo>
                    <a:pt x="264594" y="195250"/>
                  </a:lnTo>
                  <a:lnTo>
                    <a:pt x="305688" y="155656"/>
                  </a:lnTo>
                  <a:lnTo>
                    <a:pt x="322738" y="120143"/>
                  </a:lnTo>
                  <a:lnTo>
                    <a:pt x="325528" y="106507"/>
                  </a:lnTo>
                  <a:close/>
                </a:path>
                <a:path w="328294" h="483869">
                  <a:moveTo>
                    <a:pt x="134101" y="322661"/>
                  </a:moveTo>
                  <a:lnTo>
                    <a:pt x="123951" y="322661"/>
                  </a:lnTo>
                  <a:lnTo>
                    <a:pt x="133731" y="323169"/>
                  </a:lnTo>
                  <a:lnTo>
                    <a:pt x="134101" y="322661"/>
                  </a:lnTo>
                  <a:close/>
                </a:path>
                <a:path w="328294" h="483869">
                  <a:moveTo>
                    <a:pt x="188186" y="0"/>
                  </a:moveTo>
                  <a:lnTo>
                    <a:pt x="142589" y="2145"/>
                  </a:lnTo>
                  <a:lnTo>
                    <a:pt x="97297" y="8118"/>
                  </a:lnTo>
                  <a:lnTo>
                    <a:pt x="51435" y="19512"/>
                  </a:lnTo>
                  <a:lnTo>
                    <a:pt x="47879" y="24211"/>
                  </a:lnTo>
                  <a:lnTo>
                    <a:pt x="44195" y="28783"/>
                  </a:lnTo>
                  <a:lnTo>
                    <a:pt x="40386" y="32847"/>
                  </a:lnTo>
                  <a:lnTo>
                    <a:pt x="36575" y="37038"/>
                  </a:lnTo>
                  <a:lnTo>
                    <a:pt x="31623" y="40594"/>
                  </a:lnTo>
                  <a:lnTo>
                    <a:pt x="25654" y="43261"/>
                  </a:lnTo>
                  <a:lnTo>
                    <a:pt x="24003" y="48849"/>
                  </a:lnTo>
                  <a:lnTo>
                    <a:pt x="21717" y="53929"/>
                  </a:lnTo>
                  <a:lnTo>
                    <a:pt x="16129" y="63073"/>
                  </a:lnTo>
                  <a:lnTo>
                    <a:pt x="13462" y="67772"/>
                  </a:lnTo>
                  <a:lnTo>
                    <a:pt x="10794" y="72598"/>
                  </a:lnTo>
                  <a:lnTo>
                    <a:pt x="8000" y="77297"/>
                  </a:lnTo>
                  <a:lnTo>
                    <a:pt x="5587" y="82250"/>
                  </a:lnTo>
                  <a:lnTo>
                    <a:pt x="3556" y="87330"/>
                  </a:lnTo>
                  <a:lnTo>
                    <a:pt x="1524" y="92283"/>
                  </a:lnTo>
                  <a:lnTo>
                    <a:pt x="254" y="98125"/>
                  </a:lnTo>
                  <a:lnTo>
                    <a:pt x="0" y="104729"/>
                  </a:lnTo>
                  <a:lnTo>
                    <a:pt x="3048" y="106126"/>
                  </a:lnTo>
                  <a:lnTo>
                    <a:pt x="4572" y="107396"/>
                  </a:lnTo>
                  <a:lnTo>
                    <a:pt x="4686" y="108539"/>
                  </a:lnTo>
                  <a:lnTo>
                    <a:pt x="4742" y="109835"/>
                  </a:lnTo>
                  <a:lnTo>
                    <a:pt x="6857" y="111079"/>
                  </a:lnTo>
                  <a:lnTo>
                    <a:pt x="11175" y="112222"/>
                  </a:lnTo>
                  <a:lnTo>
                    <a:pt x="12700" y="115905"/>
                  </a:lnTo>
                  <a:lnTo>
                    <a:pt x="12573" y="118445"/>
                  </a:lnTo>
                  <a:lnTo>
                    <a:pt x="10668" y="119588"/>
                  </a:lnTo>
                  <a:lnTo>
                    <a:pt x="8889" y="120731"/>
                  </a:lnTo>
                  <a:lnTo>
                    <a:pt x="8636" y="122636"/>
                  </a:lnTo>
                  <a:lnTo>
                    <a:pt x="10032" y="125176"/>
                  </a:lnTo>
                  <a:lnTo>
                    <a:pt x="17272" y="126954"/>
                  </a:lnTo>
                  <a:lnTo>
                    <a:pt x="23751" y="130258"/>
                  </a:lnTo>
                  <a:lnTo>
                    <a:pt x="29463" y="134701"/>
                  </a:lnTo>
                  <a:lnTo>
                    <a:pt x="35179" y="139273"/>
                  </a:lnTo>
                  <a:lnTo>
                    <a:pt x="42037" y="141813"/>
                  </a:lnTo>
                  <a:lnTo>
                    <a:pt x="50292" y="142194"/>
                  </a:lnTo>
                  <a:lnTo>
                    <a:pt x="52705" y="140162"/>
                  </a:lnTo>
                  <a:lnTo>
                    <a:pt x="55499" y="138257"/>
                  </a:lnTo>
                  <a:lnTo>
                    <a:pt x="58547" y="136733"/>
                  </a:lnTo>
                  <a:lnTo>
                    <a:pt x="64897" y="133431"/>
                  </a:lnTo>
                  <a:lnTo>
                    <a:pt x="67944" y="131907"/>
                  </a:lnTo>
                  <a:lnTo>
                    <a:pt x="83693" y="120604"/>
                  </a:lnTo>
                  <a:lnTo>
                    <a:pt x="88900" y="120477"/>
                  </a:lnTo>
                  <a:lnTo>
                    <a:pt x="92710" y="119842"/>
                  </a:lnTo>
                  <a:lnTo>
                    <a:pt x="95123" y="118699"/>
                  </a:lnTo>
                  <a:lnTo>
                    <a:pt x="97536" y="117683"/>
                  </a:lnTo>
                  <a:lnTo>
                    <a:pt x="136507" y="111192"/>
                  </a:lnTo>
                  <a:lnTo>
                    <a:pt x="161798" y="109539"/>
                  </a:lnTo>
                  <a:lnTo>
                    <a:pt x="182613" y="109539"/>
                  </a:lnTo>
                  <a:lnTo>
                    <a:pt x="185800" y="108539"/>
                  </a:lnTo>
                  <a:lnTo>
                    <a:pt x="191769" y="107269"/>
                  </a:lnTo>
                  <a:lnTo>
                    <a:pt x="202564" y="106507"/>
                  </a:lnTo>
                  <a:lnTo>
                    <a:pt x="325528" y="106507"/>
                  </a:lnTo>
                  <a:lnTo>
                    <a:pt x="326905" y="99774"/>
                  </a:lnTo>
                  <a:lnTo>
                    <a:pt x="322810" y="56211"/>
                  </a:lnTo>
                  <a:lnTo>
                    <a:pt x="320929" y="49611"/>
                  </a:lnTo>
                  <a:lnTo>
                    <a:pt x="319337" y="42993"/>
                  </a:lnTo>
                  <a:lnTo>
                    <a:pt x="318198" y="36101"/>
                  </a:lnTo>
                  <a:lnTo>
                    <a:pt x="317535" y="28948"/>
                  </a:lnTo>
                  <a:lnTo>
                    <a:pt x="317373" y="21544"/>
                  </a:lnTo>
                  <a:lnTo>
                    <a:pt x="313181" y="20655"/>
                  </a:lnTo>
                  <a:lnTo>
                    <a:pt x="309753" y="18877"/>
                  </a:lnTo>
                  <a:lnTo>
                    <a:pt x="304545" y="12908"/>
                  </a:lnTo>
                  <a:lnTo>
                    <a:pt x="301625" y="10241"/>
                  </a:lnTo>
                  <a:lnTo>
                    <a:pt x="250084" y="3038"/>
                  </a:lnTo>
                  <a:lnTo>
                    <a:pt x="203517" y="128"/>
                  </a:lnTo>
                  <a:lnTo>
                    <a:pt x="188186" y="0"/>
                  </a:lnTo>
                  <a:close/>
                </a:path>
                <a:path w="328294" h="483869">
                  <a:moveTo>
                    <a:pt x="182613" y="109539"/>
                  </a:moveTo>
                  <a:lnTo>
                    <a:pt x="161798" y="109539"/>
                  </a:lnTo>
                  <a:lnTo>
                    <a:pt x="170465" y="109835"/>
                  </a:lnTo>
                  <a:lnTo>
                    <a:pt x="179324" y="110571"/>
                  </a:lnTo>
                  <a:lnTo>
                    <a:pt x="182613" y="109539"/>
                  </a:lnTo>
                  <a:close/>
                </a:path>
                <a:path w="328294" h="483869">
                  <a:moveTo>
                    <a:pt x="90043" y="372191"/>
                  </a:moveTo>
                  <a:lnTo>
                    <a:pt x="83185" y="372318"/>
                  </a:lnTo>
                  <a:lnTo>
                    <a:pt x="78041" y="374441"/>
                  </a:lnTo>
                  <a:lnTo>
                    <a:pt x="72136" y="376445"/>
                  </a:lnTo>
                  <a:lnTo>
                    <a:pt x="65468" y="378354"/>
                  </a:lnTo>
                  <a:lnTo>
                    <a:pt x="58038" y="380192"/>
                  </a:lnTo>
                  <a:lnTo>
                    <a:pt x="53593" y="385399"/>
                  </a:lnTo>
                  <a:lnTo>
                    <a:pt x="46355" y="401274"/>
                  </a:lnTo>
                  <a:lnTo>
                    <a:pt x="42925" y="408640"/>
                  </a:lnTo>
                  <a:lnTo>
                    <a:pt x="47498" y="413847"/>
                  </a:lnTo>
                  <a:lnTo>
                    <a:pt x="47625" y="415879"/>
                  </a:lnTo>
                  <a:lnTo>
                    <a:pt x="47117" y="419689"/>
                  </a:lnTo>
                  <a:lnTo>
                    <a:pt x="46608" y="425277"/>
                  </a:lnTo>
                  <a:lnTo>
                    <a:pt x="45847" y="431373"/>
                  </a:lnTo>
                  <a:lnTo>
                    <a:pt x="45338" y="434548"/>
                  </a:lnTo>
                  <a:lnTo>
                    <a:pt x="45719" y="437596"/>
                  </a:lnTo>
                  <a:lnTo>
                    <a:pt x="46736" y="440644"/>
                  </a:lnTo>
                  <a:lnTo>
                    <a:pt x="51562" y="446994"/>
                  </a:lnTo>
                  <a:lnTo>
                    <a:pt x="53848" y="448518"/>
                  </a:lnTo>
                  <a:lnTo>
                    <a:pt x="55372" y="449407"/>
                  </a:lnTo>
                  <a:lnTo>
                    <a:pt x="56006" y="449407"/>
                  </a:lnTo>
                  <a:lnTo>
                    <a:pt x="56642" y="449534"/>
                  </a:lnTo>
                  <a:lnTo>
                    <a:pt x="57023" y="449788"/>
                  </a:lnTo>
                  <a:lnTo>
                    <a:pt x="57276" y="450169"/>
                  </a:lnTo>
                  <a:lnTo>
                    <a:pt x="58038" y="450931"/>
                  </a:lnTo>
                  <a:lnTo>
                    <a:pt x="59055" y="452455"/>
                  </a:lnTo>
                  <a:lnTo>
                    <a:pt x="60198" y="453979"/>
                  </a:lnTo>
                  <a:lnTo>
                    <a:pt x="61849" y="456519"/>
                  </a:lnTo>
                  <a:lnTo>
                    <a:pt x="64516" y="459694"/>
                  </a:lnTo>
                  <a:lnTo>
                    <a:pt x="66929" y="462742"/>
                  </a:lnTo>
                  <a:lnTo>
                    <a:pt x="69214" y="466044"/>
                  </a:lnTo>
                  <a:lnTo>
                    <a:pt x="71374" y="469219"/>
                  </a:lnTo>
                  <a:lnTo>
                    <a:pt x="73787" y="472394"/>
                  </a:lnTo>
                  <a:lnTo>
                    <a:pt x="76454" y="475569"/>
                  </a:lnTo>
                  <a:lnTo>
                    <a:pt x="79120" y="476585"/>
                  </a:lnTo>
                  <a:lnTo>
                    <a:pt x="81787" y="477728"/>
                  </a:lnTo>
                  <a:lnTo>
                    <a:pt x="84328" y="478871"/>
                  </a:lnTo>
                  <a:lnTo>
                    <a:pt x="86994" y="479887"/>
                  </a:lnTo>
                  <a:lnTo>
                    <a:pt x="91567" y="481538"/>
                  </a:lnTo>
                  <a:lnTo>
                    <a:pt x="98043" y="483443"/>
                  </a:lnTo>
                  <a:lnTo>
                    <a:pt x="103124" y="482554"/>
                  </a:lnTo>
                  <a:lnTo>
                    <a:pt x="107695" y="479633"/>
                  </a:lnTo>
                  <a:lnTo>
                    <a:pt x="111887" y="475061"/>
                  </a:lnTo>
                  <a:lnTo>
                    <a:pt x="115950" y="470362"/>
                  </a:lnTo>
                  <a:lnTo>
                    <a:pt x="120523" y="466044"/>
                  </a:lnTo>
                  <a:lnTo>
                    <a:pt x="125349" y="461853"/>
                  </a:lnTo>
                  <a:lnTo>
                    <a:pt x="128524" y="459186"/>
                  </a:lnTo>
                  <a:lnTo>
                    <a:pt x="131953" y="455884"/>
                  </a:lnTo>
                  <a:lnTo>
                    <a:pt x="135889" y="451947"/>
                  </a:lnTo>
                  <a:lnTo>
                    <a:pt x="139700" y="447883"/>
                  </a:lnTo>
                  <a:lnTo>
                    <a:pt x="142620" y="445597"/>
                  </a:lnTo>
                  <a:lnTo>
                    <a:pt x="144525" y="444835"/>
                  </a:lnTo>
                  <a:lnTo>
                    <a:pt x="152400" y="441406"/>
                  </a:lnTo>
                  <a:lnTo>
                    <a:pt x="148717" y="432389"/>
                  </a:lnTo>
                  <a:lnTo>
                    <a:pt x="143637" y="420070"/>
                  </a:lnTo>
                  <a:lnTo>
                    <a:pt x="142367" y="416641"/>
                  </a:lnTo>
                  <a:lnTo>
                    <a:pt x="139192" y="393019"/>
                  </a:lnTo>
                  <a:lnTo>
                    <a:pt x="138811" y="387050"/>
                  </a:lnTo>
                  <a:lnTo>
                    <a:pt x="125983" y="386542"/>
                  </a:lnTo>
                  <a:lnTo>
                    <a:pt x="125626" y="380192"/>
                  </a:lnTo>
                  <a:lnTo>
                    <a:pt x="111760" y="380192"/>
                  </a:lnTo>
                  <a:lnTo>
                    <a:pt x="108331" y="379176"/>
                  </a:lnTo>
                  <a:lnTo>
                    <a:pt x="103505" y="376890"/>
                  </a:lnTo>
                  <a:lnTo>
                    <a:pt x="101218" y="375747"/>
                  </a:lnTo>
                  <a:lnTo>
                    <a:pt x="99060" y="374604"/>
                  </a:lnTo>
                  <a:lnTo>
                    <a:pt x="96774" y="373715"/>
                  </a:lnTo>
                  <a:lnTo>
                    <a:pt x="94614" y="372699"/>
                  </a:lnTo>
                  <a:lnTo>
                    <a:pt x="90043" y="372191"/>
                  </a:lnTo>
                  <a:close/>
                </a:path>
                <a:path w="328294" h="483869">
                  <a:moveTo>
                    <a:pt x="125475" y="377525"/>
                  </a:moveTo>
                  <a:lnTo>
                    <a:pt x="111760" y="380192"/>
                  </a:lnTo>
                  <a:lnTo>
                    <a:pt x="125626" y="380192"/>
                  </a:lnTo>
                  <a:lnTo>
                    <a:pt x="125475" y="377525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52" y="1860042"/>
              <a:ext cx="96116" cy="1405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959607" y="2265002"/>
            <a:ext cx="2607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solidFill>
                  <a:srgbClr val="434343"/>
                </a:solidFill>
                <a:latin typeface="Microsoft Sans Serif"/>
                <a:cs typeface="Microsoft Sans Serif"/>
              </a:rPr>
              <a:t>?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81632" y="977393"/>
            <a:ext cx="8815493" cy="134620"/>
          </a:xfrm>
          <a:custGeom>
            <a:avLst/>
            <a:gdLst/>
            <a:ahLst/>
            <a:cxnLst/>
            <a:rect l="l" t="t" r="r" b="b"/>
            <a:pathLst>
              <a:path w="6611620" h="100965">
                <a:moveTo>
                  <a:pt x="6611111" y="0"/>
                </a:moveTo>
                <a:lnTo>
                  <a:pt x="0" y="0"/>
                </a:lnTo>
                <a:lnTo>
                  <a:pt x="0" y="100584"/>
                </a:lnTo>
                <a:lnTo>
                  <a:pt x="6611111" y="100584"/>
                </a:lnTo>
                <a:lnTo>
                  <a:pt x="661111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7463" y="371740"/>
            <a:ext cx="1060383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73" dirty="0"/>
              <a:t>WHO ARE OUR APPLICATION USER? (1)</a:t>
            </a:r>
            <a:endParaRPr spc="-3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567259" y="1952075"/>
            <a:ext cx="302768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D"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Three Types of User Categories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7259" y="1092200"/>
            <a:ext cx="273304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1867" spc="-33" dirty="0">
                <a:solidFill>
                  <a:srgbClr val="434343"/>
                </a:solidFill>
                <a:latin typeface="Lucida Sans Unicode"/>
                <a:cs typeface="Lucida Sans Unicode"/>
              </a:rPr>
              <a:t>Ea</a:t>
            </a:r>
            <a:r>
              <a:rPr sz="1867" spc="-93" dirty="0">
                <a:solidFill>
                  <a:srgbClr val="434343"/>
                </a:solidFill>
                <a:latin typeface="Lucida Sans Unicode"/>
                <a:cs typeface="Lucida Sans Unicode"/>
              </a:rPr>
              <a:t>s</a:t>
            </a:r>
            <a:r>
              <a:rPr sz="1867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on</a:t>
            </a:r>
            <a:r>
              <a:rPr sz="1867" spc="-207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1867" spc="-127" dirty="0">
                <a:solidFill>
                  <a:srgbClr val="434343"/>
                </a:solidFill>
                <a:latin typeface="Lucida Sans Unicode"/>
                <a:cs typeface="Lucida Sans Unicode"/>
              </a:rPr>
              <a:t>(1</a:t>
            </a:r>
            <a:r>
              <a:rPr sz="1867" spc="-133" dirty="0">
                <a:solidFill>
                  <a:srgbClr val="434343"/>
                </a:solidFill>
                <a:latin typeface="Lucida Sans Unicode"/>
                <a:cs typeface="Lucida Sans Unicode"/>
              </a:rPr>
              <a:t>987</a:t>
            </a:r>
            <a:r>
              <a:rPr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r>
              <a:rPr sz="1867" spc="-440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6400" b="1" spc="-2953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lang="en-US" sz="1867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formulate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0541" y="2785727"/>
            <a:ext cx="1090507" cy="10823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4869" y="2785727"/>
            <a:ext cx="1079379" cy="10823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469" y="2785727"/>
            <a:ext cx="1079379" cy="1082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47977" y="3880515"/>
            <a:ext cx="1905847" cy="879001"/>
          </a:xfrm>
          <a:prstGeom prst="rect">
            <a:avLst/>
          </a:prstGeom>
        </p:spPr>
        <p:txBody>
          <a:bodyPr vert="horz" wrap="square" lIns="0" tIns="161713" rIns="0" bIns="0" rtlCol="0">
            <a:spAutoFit/>
          </a:bodyPr>
          <a:lstStyle/>
          <a:p>
            <a:pPr marL="341197">
              <a:spcBef>
                <a:spcPts val="1273"/>
              </a:spcBef>
            </a:pP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Pri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m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ar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y</a:t>
            </a:r>
            <a:r>
              <a:rPr sz="1867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User</a:t>
            </a:r>
            <a:endParaRPr sz="1867" dirty="0">
              <a:latin typeface="Trebuchet MS"/>
              <a:cs typeface="Trebuchet MS"/>
            </a:endParaRPr>
          </a:p>
          <a:p>
            <a:pPr marL="16933" marR="6773">
              <a:spcBef>
                <a:spcPts val="1140"/>
              </a:spcBef>
            </a:pPr>
            <a:r>
              <a:rPr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867" i="1" spc="-60" dirty="0">
                <a:solidFill>
                  <a:srgbClr val="434343"/>
                </a:solidFill>
                <a:latin typeface="Arial"/>
                <a:cs typeface="Arial"/>
              </a:rPr>
              <a:t>fre</a:t>
            </a:r>
            <a:r>
              <a:rPr sz="1867" i="1" spc="-100" dirty="0">
                <a:solidFill>
                  <a:srgbClr val="434343"/>
                </a:solidFill>
                <a:latin typeface="Arial"/>
                <a:cs typeface="Arial"/>
              </a:rPr>
              <a:t>q</a:t>
            </a:r>
            <a:r>
              <a:rPr sz="1867" i="1" spc="-133" dirty="0">
                <a:solidFill>
                  <a:srgbClr val="434343"/>
                </a:solidFill>
                <a:latin typeface="Arial"/>
                <a:cs typeface="Arial"/>
              </a:rPr>
              <a:t>ue</a:t>
            </a:r>
            <a:r>
              <a:rPr sz="1867" i="1" spc="-147" dirty="0">
                <a:solidFill>
                  <a:srgbClr val="434343"/>
                </a:solidFill>
                <a:latin typeface="Arial"/>
                <a:cs typeface="Arial"/>
              </a:rPr>
              <a:t>n</a:t>
            </a:r>
            <a:r>
              <a:rPr sz="1867" i="1" spc="73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r>
              <a:rPr sz="1867" i="1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67" i="1" spc="-113" dirty="0">
                <a:solidFill>
                  <a:srgbClr val="434343"/>
                </a:solidFill>
                <a:latin typeface="Arial"/>
                <a:cs typeface="Arial"/>
              </a:rPr>
              <a:t>h</a:t>
            </a:r>
            <a:r>
              <a:rPr sz="1867" i="1" spc="-107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1867" i="1" spc="-113" dirty="0">
                <a:solidFill>
                  <a:srgbClr val="434343"/>
                </a:solidFill>
                <a:latin typeface="Arial"/>
                <a:cs typeface="Arial"/>
              </a:rPr>
              <a:t>nds</a:t>
            </a:r>
            <a:r>
              <a:rPr sz="1867" i="1" spc="-7" dirty="0">
                <a:solidFill>
                  <a:srgbClr val="434343"/>
                </a:solidFill>
                <a:latin typeface="Arial"/>
                <a:cs typeface="Arial"/>
              </a:rPr>
              <a:t>-</a:t>
            </a:r>
            <a:r>
              <a:rPr sz="1867" i="1" spc="-113" dirty="0">
                <a:solidFill>
                  <a:srgbClr val="434343"/>
                </a:solidFill>
                <a:latin typeface="Arial"/>
                <a:cs typeface="Arial"/>
              </a:rPr>
              <a:t>o</a:t>
            </a:r>
            <a:r>
              <a:rPr sz="1867" i="1" spc="-120" dirty="0">
                <a:solidFill>
                  <a:srgbClr val="434343"/>
                </a:solidFill>
                <a:latin typeface="Arial"/>
                <a:cs typeface="Arial"/>
              </a:rPr>
              <a:t>n</a:t>
            </a:r>
            <a:r>
              <a:rPr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0263" y="3880515"/>
            <a:ext cx="1796627" cy="1166324"/>
          </a:xfrm>
          <a:prstGeom prst="rect">
            <a:avLst/>
          </a:prstGeom>
        </p:spPr>
        <p:txBody>
          <a:bodyPr vert="horz" wrap="square" lIns="0" tIns="161713" rIns="0" bIns="0" rtlCol="0">
            <a:spAutoFit/>
          </a:bodyPr>
          <a:lstStyle/>
          <a:p>
            <a:pPr marL="25399" algn="ctr">
              <a:spcBef>
                <a:spcPts val="1273"/>
              </a:spcBef>
            </a:pP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Se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1867" b="1" spc="-107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ndar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y</a:t>
            </a:r>
            <a:r>
              <a:rPr sz="1867" b="1" spc="-19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User</a:t>
            </a:r>
            <a:endParaRPr sz="1867" dirty="0">
              <a:latin typeface="Trebuchet MS"/>
              <a:cs typeface="Trebuchet MS"/>
            </a:endParaRPr>
          </a:p>
          <a:p>
            <a:pPr marL="16933" marR="6773" algn="ctr">
              <a:spcBef>
                <a:spcPts val="1140"/>
              </a:spcBef>
            </a:pPr>
            <a:r>
              <a:rPr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sz="1867" i="1" spc="-113" dirty="0">
                <a:solidFill>
                  <a:srgbClr val="434343"/>
                </a:solidFill>
                <a:latin typeface="Arial"/>
                <a:cs typeface="Arial"/>
              </a:rPr>
              <a:t>occasional</a:t>
            </a:r>
            <a:r>
              <a:rPr lang="en-US" sz="1867" i="1" spc="-113" dirty="0">
                <a:solidFill>
                  <a:srgbClr val="434343"/>
                </a:solidFill>
                <a:latin typeface="Arial"/>
                <a:cs typeface="Arial"/>
              </a:rPr>
              <a:t> or through others</a:t>
            </a:r>
            <a:r>
              <a:rPr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)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8654" y="3886621"/>
            <a:ext cx="2960793" cy="1447660"/>
          </a:xfrm>
          <a:prstGeom prst="rect">
            <a:avLst/>
          </a:prstGeom>
        </p:spPr>
        <p:txBody>
          <a:bodyPr vert="horz" wrap="square" lIns="0" tIns="155785" rIns="0" bIns="0" rtlCol="0">
            <a:spAutoFit/>
          </a:bodyPr>
          <a:lstStyle/>
          <a:p>
            <a:pPr marL="747588">
              <a:spcBef>
                <a:spcPts val="1225"/>
              </a:spcBef>
            </a:pP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12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tiar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y</a:t>
            </a:r>
            <a:r>
              <a:rPr sz="1867" b="1" spc="-19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User</a:t>
            </a:r>
            <a:endParaRPr sz="1867" dirty="0">
              <a:latin typeface="Trebuchet MS"/>
              <a:cs typeface="Trebuchet MS"/>
            </a:endParaRPr>
          </a:p>
          <a:p>
            <a:pPr marL="16933" marR="6773" algn="ctr">
              <a:spcBef>
                <a:spcPts val="1092"/>
              </a:spcBef>
            </a:pPr>
            <a:r>
              <a:rPr lang="en-ID" sz="1867" spc="-200" dirty="0">
                <a:solidFill>
                  <a:srgbClr val="434343"/>
                </a:solidFill>
                <a:latin typeface="Lucida Sans Unicode"/>
                <a:cs typeface="Lucida Sans Unicode"/>
              </a:rPr>
              <a:t>(Affected from the introduction or influencing the purchase of the product)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81632" y="977393"/>
            <a:ext cx="8815493" cy="134620"/>
          </a:xfrm>
          <a:custGeom>
            <a:avLst/>
            <a:gdLst/>
            <a:ahLst/>
            <a:cxnLst/>
            <a:rect l="l" t="t" r="r" b="b"/>
            <a:pathLst>
              <a:path w="6611620" h="100965">
                <a:moveTo>
                  <a:pt x="6611111" y="0"/>
                </a:moveTo>
                <a:lnTo>
                  <a:pt x="0" y="0"/>
                </a:lnTo>
                <a:lnTo>
                  <a:pt x="0" y="100584"/>
                </a:lnTo>
                <a:lnTo>
                  <a:pt x="6611111" y="100584"/>
                </a:lnTo>
                <a:lnTo>
                  <a:pt x="661111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35242" y="463326"/>
            <a:ext cx="1074821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73" dirty="0"/>
              <a:t>WHO ARE OUR APPLICATION USER? (2)</a:t>
            </a:r>
            <a:endParaRPr spc="-16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3" y="2774517"/>
            <a:ext cx="11090487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-13" dirty="0">
                <a:solidFill>
                  <a:srgbClr val="FFFFFF"/>
                </a:solidFill>
              </a:rPr>
              <a:t>FOR EXAMPLE: GOJEK, </a:t>
            </a:r>
            <a:br>
              <a:rPr lang="en-ID" spc="-13" dirty="0">
                <a:solidFill>
                  <a:srgbClr val="FFFFFF"/>
                </a:solidFill>
              </a:rPr>
            </a:br>
            <a:r>
              <a:rPr lang="en-ID" spc="-13" dirty="0">
                <a:solidFill>
                  <a:srgbClr val="FFFFFF"/>
                </a:solidFill>
              </a:rPr>
              <a:t>WHO ARE THE STAKEHOLDERS?</a:t>
            </a:r>
            <a:endParaRPr spc="-7" dirty="0">
              <a:solidFill>
                <a:srgbClr val="FFFFFF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133" y="2986271"/>
            <a:ext cx="323596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i="1" spc="-240" dirty="0">
                <a:solidFill>
                  <a:srgbClr val="FFFFFF"/>
                </a:solidFill>
                <a:latin typeface="Trebuchet MS"/>
                <a:cs typeface="Trebuchet MS"/>
              </a:rPr>
              <a:t>Dri</a:t>
            </a:r>
            <a:r>
              <a:rPr sz="3200" i="1" spc="-300" dirty="0">
                <a:solidFill>
                  <a:srgbClr val="FFFFFF"/>
                </a:solidFill>
                <a:latin typeface="Trebuchet MS"/>
                <a:cs typeface="Trebuchet MS"/>
              </a:rPr>
              <a:t>ver</a:t>
            </a:r>
            <a:r>
              <a:rPr sz="3200" i="1" spc="-2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7" dirty="0">
                <a:solidFill>
                  <a:srgbClr val="FFFFFF"/>
                </a:solidFill>
              </a:rPr>
              <a:t>Ojek</a:t>
            </a:r>
            <a:r>
              <a:rPr sz="3200" spc="-253" dirty="0">
                <a:solidFill>
                  <a:srgbClr val="FFFFFF"/>
                </a:solidFill>
              </a:rPr>
              <a:t> </a:t>
            </a:r>
            <a:r>
              <a:rPr sz="3200" i="1" spc="-24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i="1" spc="-19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i="1" spc="-180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3200" i="1" spc="-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i="1" spc="-25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7" dirty="0">
                <a:solidFill>
                  <a:srgbClr val="FFFFFF"/>
                </a:solidFill>
              </a:rPr>
              <a:t>?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4952" y="2980267"/>
            <a:ext cx="23215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3200" b="1" spc="-107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3200" b="1" spc="-7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0676" y="2980267"/>
            <a:ext cx="419662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3200" b="1" spc="160" dirty="0">
                <a:solidFill>
                  <a:srgbClr val="FFFFFF"/>
                </a:solidFill>
                <a:latin typeface="Trebuchet MS"/>
                <a:cs typeface="Trebuchet MS"/>
              </a:rPr>
              <a:t>Business Partners</a:t>
            </a:r>
            <a:r>
              <a:rPr sz="3200" b="1" spc="6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281931" y="3487861"/>
            <a:ext cx="7236936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353451" algn="l"/>
              </a:tabLst>
            </a:pPr>
            <a:r>
              <a:rPr lang="en-ID" sz="3200" b="1" spc="-93" dirty="0">
                <a:solidFill>
                  <a:srgbClr val="FFFFFF"/>
                </a:solidFill>
                <a:latin typeface="Trebuchet MS"/>
                <a:cs typeface="Trebuchet MS"/>
              </a:rPr>
              <a:t>Company Manager</a:t>
            </a:r>
            <a:r>
              <a:rPr sz="3200" b="1" spc="-6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r>
              <a:rPr sz="32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200" b="1" i="1" spc="-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b="1" i="1" spc="-227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b="1" i="1" spc="-2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b="1" i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i="1" spc="-220" dirty="0">
                <a:solidFill>
                  <a:srgbClr val="FFFFFF"/>
                </a:solidFill>
                <a:latin typeface="Trebuchet MS"/>
                <a:cs typeface="Trebuchet MS"/>
              </a:rPr>
              <a:t>Develo</a:t>
            </a:r>
            <a:r>
              <a:rPr sz="3200" b="1" i="1" spc="-2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b="1" i="1" spc="-3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i="1" spc="-2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n-US" sz="3200" b="1" i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7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8863" y="977393"/>
            <a:ext cx="9061027" cy="134620"/>
          </a:xfrm>
          <a:custGeom>
            <a:avLst/>
            <a:gdLst/>
            <a:ahLst/>
            <a:cxnLst/>
            <a:rect l="l" t="t" r="r" b="b"/>
            <a:pathLst>
              <a:path w="6795770" h="100965">
                <a:moveTo>
                  <a:pt x="6795516" y="0"/>
                </a:moveTo>
                <a:lnTo>
                  <a:pt x="0" y="0"/>
                </a:lnTo>
                <a:lnTo>
                  <a:pt x="0" y="100584"/>
                </a:lnTo>
                <a:lnTo>
                  <a:pt x="6795516" y="100584"/>
                </a:lnTo>
                <a:lnTo>
                  <a:pt x="67955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93240" y="463326"/>
            <a:ext cx="860382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47" dirty="0"/>
              <a:t>WHAT IS MEANT BY "NEED"? (1)</a:t>
            </a:r>
            <a:endParaRPr spc="-360" dirty="0"/>
          </a:p>
        </p:txBody>
      </p:sp>
      <p:sp>
        <p:nvSpPr>
          <p:cNvPr id="7" name="object 7"/>
          <p:cNvSpPr txBox="1"/>
          <p:nvPr/>
        </p:nvSpPr>
        <p:spPr>
          <a:xfrm>
            <a:off x="7055104" y="2570480"/>
            <a:ext cx="4019973" cy="100388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40547" rIns="0" bIns="0" rtlCol="0">
            <a:spAutoFit/>
          </a:bodyPr>
          <a:lstStyle/>
          <a:p>
            <a:pPr marL="254840" marR="562173">
              <a:spcBef>
                <a:spcPts val="1107"/>
              </a:spcBef>
            </a:pPr>
            <a:r>
              <a:rPr lang="en-ID"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Not knowing which ones are possible to make </a:t>
            </a:r>
            <a:r>
              <a:rPr lang="en-ID" sz="1867" spc="-160" dirty="0">
                <a:solidFill>
                  <a:srgbClr val="434343"/>
                </a:solidFill>
                <a:latin typeface="Trebuchet MS"/>
                <a:cs typeface="Trebuchet MS"/>
              </a:rPr>
              <a:t>and which ones are not possible</a:t>
            </a:r>
            <a:endParaRPr sz="1867" dirty="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83663" y="1656080"/>
            <a:ext cx="1987973" cy="4021667"/>
            <a:chOff x="1412747" y="1242060"/>
            <a:chExt cx="1490980" cy="30162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2747" y="1879177"/>
              <a:ext cx="1429417" cy="23788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6671" y="1242060"/>
              <a:ext cx="1336675" cy="566420"/>
            </a:xfrm>
            <a:custGeom>
              <a:avLst/>
              <a:gdLst/>
              <a:ahLst/>
              <a:cxnLst/>
              <a:rect l="l" t="t" r="r" b="b"/>
              <a:pathLst>
                <a:path w="1336675" h="566419">
                  <a:moveTo>
                    <a:pt x="1336548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222758" y="423672"/>
                  </a:lnTo>
                  <a:lnTo>
                    <a:pt x="402209" y="566292"/>
                  </a:lnTo>
                  <a:lnTo>
                    <a:pt x="556895" y="423672"/>
                  </a:lnTo>
                  <a:lnTo>
                    <a:pt x="1336548" y="423672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93882" y="1794426"/>
            <a:ext cx="2032340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400" spc="-7">
                <a:latin typeface="Arial MT"/>
                <a:cs typeface="Arial MT"/>
              </a:rPr>
              <a:t>I want to be like this.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0103" y="2164080"/>
            <a:ext cx="2023533" cy="565573"/>
          </a:xfrm>
          <a:custGeom>
            <a:avLst/>
            <a:gdLst/>
            <a:ahLst/>
            <a:cxnLst/>
            <a:rect l="l" t="t" r="r" b="b"/>
            <a:pathLst>
              <a:path w="1517650" h="424180">
                <a:moveTo>
                  <a:pt x="1517142" y="0"/>
                </a:moveTo>
                <a:lnTo>
                  <a:pt x="180594" y="0"/>
                </a:lnTo>
                <a:lnTo>
                  <a:pt x="180594" y="247141"/>
                </a:lnTo>
                <a:lnTo>
                  <a:pt x="0" y="304800"/>
                </a:lnTo>
                <a:lnTo>
                  <a:pt x="180594" y="353059"/>
                </a:lnTo>
                <a:lnTo>
                  <a:pt x="180594" y="423671"/>
                </a:lnTo>
                <a:lnTo>
                  <a:pt x="1517142" y="423671"/>
                </a:lnTo>
                <a:lnTo>
                  <a:pt x="1517142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4226222" y="2302426"/>
            <a:ext cx="14757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600" spc="-7" dirty="0">
                <a:latin typeface="Arial MT"/>
                <a:cs typeface="Arial MT"/>
              </a:rPr>
              <a:t>I want to be that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0103" y="2875280"/>
            <a:ext cx="2023533" cy="565573"/>
          </a:xfrm>
          <a:custGeom>
            <a:avLst/>
            <a:gdLst/>
            <a:ahLst/>
            <a:cxnLst/>
            <a:rect l="l" t="t" r="r" b="b"/>
            <a:pathLst>
              <a:path w="1517650" h="424180">
                <a:moveTo>
                  <a:pt x="1517142" y="0"/>
                </a:moveTo>
                <a:lnTo>
                  <a:pt x="180594" y="0"/>
                </a:lnTo>
                <a:lnTo>
                  <a:pt x="180594" y="247141"/>
                </a:lnTo>
                <a:lnTo>
                  <a:pt x="0" y="304800"/>
                </a:lnTo>
                <a:lnTo>
                  <a:pt x="180594" y="353059"/>
                </a:lnTo>
                <a:lnTo>
                  <a:pt x="180594" y="423671"/>
                </a:lnTo>
                <a:lnTo>
                  <a:pt x="1517142" y="423671"/>
                </a:lnTo>
                <a:lnTo>
                  <a:pt x="1517142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4226222" y="3013626"/>
            <a:ext cx="1767965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400" spc="-7" dirty="0">
                <a:latin typeface="Arial MT"/>
                <a:cs typeface="Arial MT"/>
              </a:rPr>
              <a:t>Want this want that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0103" y="3586480"/>
            <a:ext cx="2023533" cy="565573"/>
          </a:xfrm>
          <a:custGeom>
            <a:avLst/>
            <a:gdLst/>
            <a:ahLst/>
            <a:cxnLst/>
            <a:rect l="l" t="t" r="r" b="b"/>
            <a:pathLst>
              <a:path w="1517650" h="424180">
                <a:moveTo>
                  <a:pt x="1517142" y="0"/>
                </a:moveTo>
                <a:lnTo>
                  <a:pt x="180594" y="0"/>
                </a:lnTo>
                <a:lnTo>
                  <a:pt x="180594" y="247141"/>
                </a:lnTo>
                <a:lnTo>
                  <a:pt x="0" y="304800"/>
                </a:lnTo>
                <a:lnTo>
                  <a:pt x="180594" y="353059"/>
                </a:lnTo>
                <a:lnTo>
                  <a:pt x="180594" y="423671"/>
                </a:lnTo>
                <a:lnTo>
                  <a:pt x="1517142" y="423671"/>
                </a:lnTo>
                <a:lnTo>
                  <a:pt x="1517142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4226222" y="3725165"/>
            <a:ext cx="15096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1600" spc="-7" dirty="0">
                <a:latin typeface="Arial MT"/>
                <a:cs typeface="Arial MT"/>
              </a:rPr>
              <a:t>So many...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01011" y="2618231"/>
            <a:ext cx="4751493" cy="2966720"/>
            <a:chOff x="1500758" y="1963673"/>
            <a:chExt cx="3563620" cy="222504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758" y="1963673"/>
              <a:ext cx="139065" cy="916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4241" y="3179063"/>
              <a:ext cx="1319654" cy="10095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89592" y="2423498"/>
            <a:ext cx="4868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i="1" spc="-7" dirty="0">
                <a:latin typeface="Arial"/>
                <a:cs typeface="Arial"/>
              </a:rPr>
              <a:t>Us</a:t>
            </a:r>
            <a:r>
              <a:rPr sz="1600" b="1" i="1" dirty="0">
                <a:latin typeface="Arial"/>
                <a:cs typeface="Arial"/>
              </a:rPr>
              <a:t>e</a:t>
            </a:r>
            <a:r>
              <a:rPr sz="1600" b="1" i="1" spc="-7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9012" y="4751832"/>
            <a:ext cx="185419" cy="12225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704506" y="4557945"/>
            <a:ext cx="12217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i="1" spc="-7" dirty="0">
                <a:latin typeface="Arial"/>
                <a:cs typeface="Arial"/>
              </a:rPr>
              <a:t>UX</a:t>
            </a:r>
            <a:r>
              <a:rPr sz="1600" b="1" i="1" spc="-93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designer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61784" y="1742777"/>
            <a:ext cx="318685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lang="en-ID" sz="1867" b="1" i="1" spc="-60" dirty="0">
                <a:solidFill>
                  <a:srgbClr val="434343"/>
                </a:solidFill>
                <a:latin typeface="Trebuchet MS"/>
                <a:cs typeface="Trebuchet MS"/>
              </a:rPr>
              <a:t>Users</a:t>
            </a:r>
            <a:r>
              <a:rPr lang="en-ID" sz="1867" spc="-60" dirty="0">
                <a:solidFill>
                  <a:srgbClr val="434343"/>
                </a:solidFill>
                <a:latin typeface="Trebuchet MS"/>
                <a:cs typeface="Trebuchet MS"/>
              </a:rPr>
              <a:t>, when interviewed, are often...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55104" y="4039615"/>
            <a:ext cx="4019973" cy="1329424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97367" rIns="0" bIns="0" rtlCol="0">
            <a:spAutoFit/>
          </a:bodyPr>
          <a:lstStyle/>
          <a:p>
            <a:pPr marL="254840" marR="785687">
              <a:spcBef>
                <a:spcPts val="767"/>
              </a:spcBef>
            </a:pPr>
            <a:r>
              <a:rPr lang="en-ID" sz="2000" b="1" i="0" u="none" strike="noStrike" dirty="0">
                <a:solidFill>
                  <a:srgbClr val="161719"/>
                </a:solidFill>
                <a:effectLst/>
                <a:latin typeface="Inter"/>
              </a:rPr>
              <a:t>It can be challenging to articulate the actual requirements </a:t>
            </a:r>
            <a:r>
              <a:rPr lang="en-ID" sz="2000" b="0" i="0" u="none" strike="noStrike" dirty="0">
                <a:solidFill>
                  <a:srgbClr val="161719"/>
                </a:solidFill>
                <a:effectLst/>
                <a:latin typeface="Inter"/>
              </a:rPr>
              <a:t>that may assist them.</a:t>
            </a:r>
            <a:endParaRPr sz="1867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040380" y="2555172"/>
            <a:ext cx="6189133" cy="60542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spcBef>
                <a:spcPts val="140"/>
              </a:spcBef>
            </a:pPr>
            <a:r>
              <a:rPr lang="en-ID" sz="1867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Therefore, we need to observe the task </a:t>
            </a:r>
          </a:p>
          <a:p>
            <a:pPr algn="ctr">
              <a:spcBef>
                <a:spcPts val="140"/>
              </a:spcBef>
            </a:pPr>
            <a:r>
              <a:rPr lang="en-ID" sz="1867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(</a:t>
            </a:r>
            <a:r>
              <a:rPr lang="en-ID" sz="1867" b="1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usage activities</a:t>
            </a:r>
            <a:r>
              <a:rPr lang="en-ID" sz="1867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) based on ....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8689" y="3486911"/>
            <a:ext cx="595799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1917">
              <a:spcBef>
                <a:spcPts val="373"/>
              </a:spcBef>
            </a:pPr>
            <a:r>
              <a:rPr lang="en-ID" sz="1867" spc="-53" dirty="0">
                <a:solidFill>
                  <a:srgbClr val="434343"/>
                </a:solidFill>
                <a:latin typeface="Trebuchet MS"/>
                <a:cs typeface="Trebuchet MS"/>
              </a:rPr>
              <a:t>What is the </a:t>
            </a:r>
            <a:r>
              <a:rPr lang="en-ID"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context</a:t>
            </a:r>
            <a:r>
              <a:rPr lang="en-ID" sz="1867" spc="-53" dirty="0">
                <a:solidFill>
                  <a:srgbClr val="434343"/>
                </a:solidFill>
                <a:latin typeface="Trebuchet MS"/>
                <a:cs typeface="Trebuchet MS"/>
              </a:rPr>
              <a:t>?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689" y="4096511"/>
            <a:ext cx="595799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1917">
              <a:spcBef>
                <a:spcPts val="373"/>
              </a:spcBef>
            </a:pPr>
            <a:r>
              <a:rPr lang="en-ID" sz="1867" dirty="0">
                <a:solidFill>
                  <a:srgbClr val="434343"/>
                </a:solidFill>
                <a:latin typeface="Trebuchet MS"/>
                <a:cs typeface="Trebuchet MS"/>
              </a:rPr>
              <a:t>What </a:t>
            </a:r>
            <a:r>
              <a:rPr lang="en-ID" sz="1867" b="1" dirty="0">
                <a:solidFill>
                  <a:srgbClr val="434343"/>
                </a:solidFill>
                <a:latin typeface="Trebuchet MS"/>
                <a:cs typeface="Trebuchet MS"/>
              </a:rPr>
              <a:t>information</a:t>
            </a:r>
            <a:r>
              <a:rPr lang="en-ID" sz="1867" dirty="0">
                <a:solidFill>
                  <a:srgbClr val="434343"/>
                </a:solidFill>
                <a:latin typeface="Trebuchet MS"/>
                <a:cs typeface="Trebuchet MS"/>
              </a:rPr>
              <a:t> is </a:t>
            </a:r>
            <a:r>
              <a:rPr lang="en-ID" sz="1867" b="1" dirty="0">
                <a:solidFill>
                  <a:srgbClr val="434343"/>
                </a:solidFill>
                <a:latin typeface="Trebuchet MS"/>
                <a:cs typeface="Trebuchet MS"/>
              </a:rPr>
              <a:t>required</a:t>
            </a:r>
            <a:r>
              <a:rPr lang="en-ID" sz="1867" dirty="0">
                <a:solidFill>
                  <a:srgbClr val="434343"/>
                </a:solidFill>
                <a:latin typeface="Trebuchet MS"/>
                <a:cs typeface="Trebuchet MS"/>
              </a:rPr>
              <a:t>?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8689" y="4726431"/>
            <a:ext cx="595799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1917">
              <a:spcBef>
                <a:spcPts val="373"/>
              </a:spcBef>
            </a:pPr>
            <a:r>
              <a:rPr lang="en-ID" sz="1867" spc="60" dirty="0">
                <a:solidFill>
                  <a:srgbClr val="434343"/>
                </a:solidFill>
                <a:latin typeface="Trebuchet MS"/>
                <a:cs typeface="Trebuchet MS"/>
              </a:rPr>
              <a:t>Who </a:t>
            </a:r>
            <a:r>
              <a:rPr lang="en-ID" sz="1867" b="1" spc="60" dirty="0">
                <a:solidFill>
                  <a:srgbClr val="434343"/>
                </a:solidFill>
                <a:latin typeface="Trebuchet MS"/>
                <a:cs typeface="Trebuchet MS"/>
              </a:rPr>
              <a:t>collaborates</a:t>
            </a:r>
            <a:r>
              <a:rPr lang="en-ID" sz="1867" spc="60" dirty="0">
                <a:solidFill>
                  <a:srgbClr val="434343"/>
                </a:solidFill>
                <a:latin typeface="Trebuchet MS"/>
                <a:cs typeface="Trebuchet MS"/>
              </a:rPr>
              <a:t> to </a:t>
            </a:r>
            <a:r>
              <a:rPr lang="en-ID" sz="1867" b="1" spc="60" dirty="0">
                <a:solidFill>
                  <a:srgbClr val="434343"/>
                </a:solidFill>
                <a:latin typeface="Trebuchet MS"/>
                <a:cs typeface="Trebuchet MS"/>
              </a:rPr>
              <a:t>complete</a:t>
            </a:r>
            <a:r>
              <a:rPr lang="en-ID" sz="1867" spc="60" dirty="0">
                <a:solidFill>
                  <a:srgbClr val="434343"/>
                </a:solidFill>
                <a:latin typeface="Trebuchet MS"/>
                <a:cs typeface="Trebuchet MS"/>
              </a:rPr>
              <a:t> this task?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8689" y="5352287"/>
            <a:ext cx="5957993" cy="33519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7413" rIns="0" bIns="0" rtlCol="0">
            <a:spAutoFit/>
          </a:bodyPr>
          <a:lstStyle/>
          <a:p>
            <a:pPr marL="121917">
              <a:spcBef>
                <a:spcPts val="373"/>
              </a:spcBef>
            </a:pPr>
            <a:r>
              <a:rPr lang="en-ID" sz="1867" spc="-60" dirty="0">
                <a:solidFill>
                  <a:srgbClr val="434343"/>
                </a:solidFill>
                <a:latin typeface="Trebuchet MS"/>
                <a:cs typeface="Trebuchet MS"/>
              </a:rPr>
              <a:t>Why does the task </a:t>
            </a:r>
            <a:r>
              <a:rPr lang="en-ID"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completion</a:t>
            </a:r>
            <a:r>
              <a:rPr lang="en-ID" sz="1867" spc="-60" dirty="0">
                <a:solidFill>
                  <a:srgbClr val="434343"/>
                </a:solidFill>
                <a:latin typeface="Trebuchet MS"/>
                <a:cs typeface="Trebuchet MS"/>
              </a:rPr>
              <a:t> have to </a:t>
            </a:r>
            <a:r>
              <a:rPr lang="en-ID"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be like this</a:t>
            </a:r>
            <a:r>
              <a:rPr lang="en-ID" sz="1867" spc="-60" dirty="0">
                <a:solidFill>
                  <a:srgbClr val="434343"/>
                </a:solidFill>
                <a:latin typeface="Trebuchet MS"/>
                <a:cs typeface="Trebuchet MS"/>
              </a:rPr>
              <a:t>?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384" y="1332992"/>
            <a:ext cx="1170432" cy="116840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578863" y="977393"/>
            <a:ext cx="9061027" cy="134620"/>
          </a:xfrm>
          <a:custGeom>
            <a:avLst/>
            <a:gdLst/>
            <a:ahLst/>
            <a:cxnLst/>
            <a:rect l="l" t="t" r="r" b="b"/>
            <a:pathLst>
              <a:path w="6795770" h="100965">
                <a:moveTo>
                  <a:pt x="6795516" y="0"/>
                </a:moveTo>
                <a:lnTo>
                  <a:pt x="0" y="0"/>
                </a:lnTo>
                <a:lnTo>
                  <a:pt x="0" y="100584"/>
                </a:lnTo>
                <a:lnTo>
                  <a:pt x="6795516" y="100584"/>
                </a:lnTo>
                <a:lnTo>
                  <a:pt x="67955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612E8407-63DB-2BD4-848D-B6B2C94F7F78}"/>
              </a:ext>
            </a:extLst>
          </p:cNvPr>
          <p:cNvSpPr txBox="1">
            <a:spLocks/>
          </p:cNvSpPr>
          <p:nvPr/>
        </p:nvSpPr>
        <p:spPr>
          <a:xfrm>
            <a:off x="1793240" y="463326"/>
            <a:ext cx="860382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47"/>
              <a:t>WHAT IS MEANT BY "NEED"? (1)</a:t>
            </a:r>
            <a:endParaRPr lang="en-ID" spc="-36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2" y="3113476"/>
            <a:ext cx="10975441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lang="en-ID" spc="-13" dirty="0">
                <a:solidFill>
                  <a:srgbClr val="FFFFFF"/>
                </a:solidFill>
              </a:rPr>
              <a:t>HOW TO PROPOSE AN ALTERNATIVE DESIGN?</a:t>
            </a:r>
            <a:endParaRPr spc="-7" dirty="0">
              <a:solidFill>
                <a:srgbClr val="FFFFFF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1922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61950" y="4800396"/>
            <a:ext cx="373380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33"/>
              </a:spcBef>
            </a:pPr>
            <a:r>
              <a:rPr lang="en-ID" b="1" spc="70"/>
              <a:t>SISTEM</a:t>
            </a:r>
            <a:r>
              <a:rPr lang="en-ID" b="1" spc="-90"/>
              <a:t> </a:t>
            </a:r>
            <a:r>
              <a:rPr lang="en-ID" b="1" spc="50"/>
              <a:t>INTERAKSI </a:t>
            </a:r>
            <a:r>
              <a:rPr lang="en-ID" b="1" spc="80"/>
              <a:t> </a:t>
            </a:r>
            <a:r>
              <a:rPr lang="en-ID" b="1" spc="-380">
                <a:solidFill>
                  <a:srgbClr val="FFD966"/>
                </a:solidFill>
              </a:rPr>
              <a:t>|</a:t>
            </a:r>
            <a:r>
              <a:rPr lang="en-ID" b="1" spc="495">
                <a:solidFill>
                  <a:srgbClr val="FFD966"/>
                </a:solidFill>
              </a:rPr>
              <a:t> </a:t>
            </a:r>
            <a:r>
              <a:rPr lang="en-ID" spc="95"/>
              <a:t>FAKULTAS</a:t>
            </a:r>
            <a:r>
              <a:rPr lang="en-ID" spc="-75"/>
              <a:t> </a:t>
            </a:r>
            <a:r>
              <a:rPr lang="en-ID" spc="95"/>
              <a:t>ILMU</a:t>
            </a:r>
            <a:r>
              <a:rPr lang="en-ID" spc="-75"/>
              <a:t> </a:t>
            </a:r>
            <a:r>
              <a:rPr lang="en-ID" spc="95"/>
              <a:t>KOMPUTER</a:t>
            </a:r>
            <a:endParaRPr spc="127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0128" y="977393"/>
            <a:ext cx="8239760" cy="134620"/>
          </a:xfrm>
          <a:custGeom>
            <a:avLst/>
            <a:gdLst/>
            <a:ahLst/>
            <a:cxnLst/>
            <a:rect l="l" t="t" r="r" b="b"/>
            <a:pathLst>
              <a:path w="6179820" h="100965">
                <a:moveTo>
                  <a:pt x="6179820" y="0"/>
                </a:moveTo>
                <a:lnTo>
                  <a:pt x="0" y="0"/>
                </a:lnTo>
                <a:lnTo>
                  <a:pt x="0" y="100584"/>
                </a:lnTo>
                <a:lnTo>
                  <a:pt x="6179820" y="100584"/>
                </a:lnTo>
                <a:lnTo>
                  <a:pt x="617982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463" y="1688592"/>
            <a:ext cx="6142911" cy="44907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7033" y="463326"/>
            <a:ext cx="837776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-200" dirty="0"/>
              <a:t>CHOOSING AVAILABLE ALTERNATIVES (1)</a:t>
            </a:r>
            <a:endParaRPr spc="-36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1950" y="4800396"/>
            <a:ext cx="373380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33"/>
              </a:spcBef>
            </a:pPr>
            <a:r>
              <a:rPr lang="en-ID" b="1" spc="70"/>
              <a:t>SISTEM</a:t>
            </a:r>
            <a:r>
              <a:rPr lang="en-ID" b="1" spc="-90"/>
              <a:t> </a:t>
            </a:r>
            <a:r>
              <a:rPr lang="en-ID" b="1" spc="50"/>
              <a:t>INTERAKSI </a:t>
            </a:r>
            <a:r>
              <a:rPr lang="en-ID" b="1" spc="80"/>
              <a:t> </a:t>
            </a:r>
            <a:r>
              <a:rPr lang="en-ID" b="1" spc="-380">
                <a:solidFill>
                  <a:srgbClr val="FFD966"/>
                </a:solidFill>
              </a:rPr>
              <a:t>|</a:t>
            </a:r>
            <a:r>
              <a:rPr lang="en-ID" b="1" spc="495">
                <a:solidFill>
                  <a:srgbClr val="FFD966"/>
                </a:solidFill>
              </a:rPr>
              <a:t> </a:t>
            </a:r>
            <a:r>
              <a:rPr lang="en-ID" spc="95"/>
              <a:t>FAKULTAS</a:t>
            </a:r>
            <a:r>
              <a:rPr lang="en-ID" spc="-75"/>
              <a:t> </a:t>
            </a:r>
            <a:r>
              <a:rPr lang="en-ID" spc="95"/>
              <a:t>ILMU</a:t>
            </a:r>
            <a:r>
              <a:rPr lang="en-ID" spc="-75"/>
              <a:t> </a:t>
            </a:r>
            <a:r>
              <a:rPr lang="en-ID" spc="95"/>
              <a:t>KOMPUTER</a:t>
            </a:r>
            <a:endParaRPr spc="127" dirty="0"/>
          </a:p>
        </p:txBody>
      </p:sp>
      <p:sp>
        <p:nvSpPr>
          <p:cNvPr id="8" name="object 8"/>
          <p:cNvSpPr txBox="1"/>
          <p:nvPr/>
        </p:nvSpPr>
        <p:spPr>
          <a:xfrm>
            <a:off x="9466410" y="3315886"/>
            <a:ext cx="2503593" cy="7559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latin typeface="Arial"/>
                <a:cs typeface="Arial"/>
              </a:rPr>
              <a:t>Credits</a:t>
            </a:r>
            <a:r>
              <a:rPr sz="1867" i="1" spc="-93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:</a:t>
            </a: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b="1" spc="-7" dirty="0">
                <a:latin typeface="Arial"/>
                <a:cs typeface="Arial"/>
              </a:rPr>
              <a:t>Wroblewski,</a:t>
            </a:r>
            <a:r>
              <a:rPr sz="1867" b="1" spc="-87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L</a:t>
            </a:r>
            <a:r>
              <a:rPr sz="1867" b="1" spc="-20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(2015)</a:t>
            </a:r>
            <a:endParaRPr sz="18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1067" spc="-7" dirty="0">
                <a:latin typeface="Arial MT"/>
                <a:cs typeface="Arial MT"/>
              </a:rPr>
              <a:t>https://</a:t>
            </a:r>
            <a:r>
              <a:rPr sz="1067" spc="-7" dirty="0">
                <a:latin typeface="Arial MT"/>
                <a:cs typeface="Arial MT"/>
                <a:hlinkClick r:id="rId3"/>
              </a:rPr>
              <a:t>www.lukew.com/ff/entry.asp?1950</a:t>
            </a:r>
            <a:endParaRPr sz="10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0128" y="977393"/>
            <a:ext cx="8239760" cy="134620"/>
          </a:xfrm>
          <a:custGeom>
            <a:avLst/>
            <a:gdLst/>
            <a:ahLst/>
            <a:cxnLst/>
            <a:rect l="l" t="t" r="r" b="b"/>
            <a:pathLst>
              <a:path w="6179820" h="100965">
                <a:moveTo>
                  <a:pt x="6179820" y="0"/>
                </a:moveTo>
                <a:lnTo>
                  <a:pt x="0" y="0"/>
                </a:lnTo>
                <a:lnTo>
                  <a:pt x="0" y="100584"/>
                </a:lnTo>
                <a:lnTo>
                  <a:pt x="6179820" y="100584"/>
                </a:lnTo>
                <a:lnTo>
                  <a:pt x="617982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560" y="1688592"/>
            <a:ext cx="6431203" cy="44907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74519" y="463326"/>
            <a:ext cx="844296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-200" dirty="0"/>
              <a:t>CHOOSING AVAILABLE ALTERNATIVES (2)</a:t>
            </a:r>
            <a:endParaRPr spc="-16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61950" y="4800396"/>
            <a:ext cx="373380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33"/>
              </a:spcBef>
            </a:pPr>
            <a:r>
              <a:rPr lang="en-ID" b="1" spc="70"/>
              <a:t>SISTEM</a:t>
            </a:r>
            <a:r>
              <a:rPr lang="en-ID" b="1" spc="-90"/>
              <a:t> </a:t>
            </a:r>
            <a:r>
              <a:rPr lang="en-ID" b="1" spc="50"/>
              <a:t>INTERAKSI </a:t>
            </a:r>
            <a:r>
              <a:rPr lang="en-ID" b="1" spc="80"/>
              <a:t> </a:t>
            </a:r>
            <a:r>
              <a:rPr lang="en-ID" b="1" spc="-380">
                <a:solidFill>
                  <a:srgbClr val="FFD966"/>
                </a:solidFill>
              </a:rPr>
              <a:t>|</a:t>
            </a:r>
            <a:r>
              <a:rPr lang="en-ID" b="1" spc="495">
                <a:solidFill>
                  <a:srgbClr val="FFD966"/>
                </a:solidFill>
              </a:rPr>
              <a:t> </a:t>
            </a:r>
            <a:r>
              <a:rPr lang="en-ID" spc="95"/>
              <a:t>FAKULTAS</a:t>
            </a:r>
            <a:r>
              <a:rPr lang="en-ID" spc="-75"/>
              <a:t> </a:t>
            </a:r>
            <a:r>
              <a:rPr lang="en-ID" spc="95"/>
              <a:t>ILMU</a:t>
            </a:r>
            <a:r>
              <a:rPr lang="en-ID" spc="-75"/>
              <a:t> </a:t>
            </a:r>
            <a:r>
              <a:rPr lang="en-ID" spc="95"/>
              <a:t>KOMPUTER</a:t>
            </a:r>
            <a:endParaRPr spc="127" dirty="0"/>
          </a:p>
        </p:txBody>
      </p:sp>
      <p:sp>
        <p:nvSpPr>
          <p:cNvPr id="8" name="object 8"/>
          <p:cNvSpPr txBox="1"/>
          <p:nvPr/>
        </p:nvSpPr>
        <p:spPr>
          <a:xfrm>
            <a:off x="9466410" y="3315886"/>
            <a:ext cx="2503593" cy="7559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dirty="0">
                <a:latin typeface="Arial"/>
                <a:cs typeface="Arial"/>
              </a:rPr>
              <a:t>Credits</a:t>
            </a:r>
            <a:r>
              <a:rPr sz="1867" i="1" spc="-93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:</a:t>
            </a: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b="1" spc="-7" dirty="0">
                <a:latin typeface="Arial"/>
                <a:cs typeface="Arial"/>
              </a:rPr>
              <a:t>Wroblewski,</a:t>
            </a:r>
            <a:r>
              <a:rPr sz="1867" b="1" spc="-87" dirty="0">
                <a:latin typeface="Arial"/>
                <a:cs typeface="Arial"/>
              </a:rPr>
              <a:t> </a:t>
            </a:r>
            <a:r>
              <a:rPr sz="1867" b="1" dirty="0">
                <a:latin typeface="Arial"/>
                <a:cs typeface="Arial"/>
              </a:rPr>
              <a:t>L</a:t>
            </a:r>
            <a:r>
              <a:rPr sz="1867" b="1" spc="-20" dirty="0">
                <a:latin typeface="Arial"/>
                <a:cs typeface="Arial"/>
              </a:rPr>
              <a:t> </a:t>
            </a:r>
            <a:r>
              <a:rPr sz="1867" dirty="0">
                <a:latin typeface="Arial MT"/>
                <a:cs typeface="Arial MT"/>
              </a:rPr>
              <a:t>(2015)</a:t>
            </a:r>
            <a:endParaRPr sz="1867">
              <a:latin typeface="Arial MT"/>
              <a:cs typeface="Arial MT"/>
            </a:endParaRPr>
          </a:p>
          <a:p>
            <a:pPr marL="16933">
              <a:spcBef>
                <a:spcPts val="27"/>
              </a:spcBef>
            </a:pPr>
            <a:r>
              <a:rPr sz="1067" spc="-7" dirty="0">
                <a:latin typeface="Arial MT"/>
                <a:cs typeface="Arial MT"/>
              </a:rPr>
              <a:t>https://</a:t>
            </a:r>
            <a:r>
              <a:rPr sz="1067" spc="-7" dirty="0">
                <a:latin typeface="Arial MT"/>
                <a:cs typeface="Arial MT"/>
                <a:hlinkClick r:id="rId3"/>
              </a:rPr>
              <a:t>www.lukew.com/ff/entry.asp?1950</a:t>
            </a:r>
            <a:endParaRPr sz="10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0380"/>
            <a:chOff x="0" y="0"/>
            <a:chExt cx="9144000" cy="5137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374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2" y="3064344"/>
            <a:ext cx="10975442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z="4800" spc="-100">
                <a:solidFill>
                  <a:srgbClr val="FFFFFF"/>
                </a:solidFill>
              </a:rPr>
              <a:t>WHAT IS THE INTERACTION DESIGN PROCESS</a:t>
            </a:r>
            <a:endParaRPr sz="4800" dirty="0"/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object 16">
            <a:extLst>
              <a:ext uri="{FF2B5EF4-FFF2-40B4-BE49-F238E27FC236}">
                <a16:creationId xmlns:a16="http://schemas.microsoft.com/office/drawing/2014/main" id="{64AC906B-84F9-8B6F-6683-33211E0C8A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2763519"/>
            <a:ext cx="11743267" cy="1473200"/>
          </a:xfrm>
          <a:custGeom>
            <a:avLst/>
            <a:gdLst/>
            <a:ahLst/>
            <a:cxnLst/>
            <a:rect l="l" t="t" r="r" b="b"/>
            <a:pathLst>
              <a:path w="8807450" h="1104900">
                <a:moveTo>
                  <a:pt x="8807196" y="0"/>
                </a:moveTo>
                <a:lnTo>
                  <a:pt x="0" y="0"/>
                </a:lnTo>
                <a:lnTo>
                  <a:pt x="0" y="1104900"/>
                </a:lnTo>
                <a:lnTo>
                  <a:pt x="8807196" y="1104900"/>
                </a:lnTo>
                <a:lnTo>
                  <a:pt x="8807196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217" y="3047522"/>
            <a:ext cx="10758836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73" dirty="0">
                <a:solidFill>
                  <a:srgbClr val="FFFFFF"/>
                </a:solidFill>
              </a:rPr>
              <a:t>Cognitive Principles in Interactive Design</a:t>
            </a:r>
            <a:endParaRPr spc="213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42927" y="2763485"/>
            <a:ext cx="449580" cy="1473200"/>
          </a:xfrm>
          <a:custGeom>
            <a:avLst/>
            <a:gdLst/>
            <a:ahLst/>
            <a:cxnLst/>
            <a:rect l="l" t="t" r="r" b="b"/>
            <a:pathLst>
              <a:path w="337184" h="1104900">
                <a:moveTo>
                  <a:pt x="336765" y="0"/>
                </a:moveTo>
                <a:lnTo>
                  <a:pt x="0" y="0"/>
                </a:lnTo>
                <a:lnTo>
                  <a:pt x="0" y="1104671"/>
                </a:lnTo>
                <a:lnTo>
                  <a:pt x="336765" y="1104671"/>
                </a:lnTo>
                <a:lnTo>
                  <a:pt x="336765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6753"/>
            <a:ext cx="12192000" cy="39725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57000" y="1185705"/>
            <a:ext cx="478620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-100" dirty="0">
                <a:solidFill>
                  <a:srgbClr val="666666"/>
                </a:solidFill>
              </a:rPr>
              <a:t>WHAT IS COGNITION?</a:t>
            </a:r>
            <a:endParaRPr spc="-40" dirty="0">
              <a:solidFill>
                <a:srgbClr val="666666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52896" y="6179320"/>
            <a:ext cx="6039273" cy="673945"/>
          </a:xfrm>
          <a:custGeom>
            <a:avLst/>
            <a:gdLst/>
            <a:ahLst/>
            <a:cxnLst/>
            <a:rect l="l" t="t" r="r" b="b"/>
            <a:pathLst>
              <a:path w="4529455" h="505460">
                <a:moveTo>
                  <a:pt x="4529201" y="0"/>
                </a:moveTo>
                <a:lnTo>
                  <a:pt x="0" y="0"/>
                </a:lnTo>
                <a:lnTo>
                  <a:pt x="0" y="505434"/>
                </a:lnTo>
                <a:lnTo>
                  <a:pt x="4529201" y="505434"/>
                </a:lnTo>
                <a:lnTo>
                  <a:pt x="4529201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7090610" y="6405609"/>
            <a:ext cx="485675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 algn="r">
              <a:spcBef>
                <a:spcPts val="127"/>
              </a:spcBef>
            </a:pPr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https://blog.usertest.io/what-makes-a-good-</a:t>
            </a:r>
            <a:r>
              <a:rPr sz="1333" spc="-7" dirty="0" err="1">
                <a:solidFill>
                  <a:srgbClr val="FFFFFF"/>
                </a:solidFill>
                <a:latin typeface="Calibri"/>
                <a:cs typeface="Calibri"/>
              </a:rPr>
              <a:t>ux</a:t>
            </a:r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-designer/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6993" y="2196508"/>
            <a:ext cx="1506220" cy="118533"/>
          </a:xfrm>
          <a:custGeom>
            <a:avLst/>
            <a:gdLst/>
            <a:ahLst/>
            <a:cxnLst/>
            <a:rect l="l" t="t" r="r" b="b"/>
            <a:pathLst>
              <a:path w="1129664" h="88900">
                <a:moveTo>
                  <a:pt x="1129156" y="0"/>
                </a:moveTo>
                <a:lnTo>
                  <a:pt x="0" y="0"/>
                </a:lnTo>
                <a:lnTo>
                  <a:pt x="0" y="88327"/>
                </a:lnTo>
                <a:lnTo>
                  <a:pt x="1129156" y="88327"/>
                </a:lnTo>
                <a:lnTo>
                  <a:pt x="1129156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755" y="2253544"/>
            <a:ext cx="12197755" cy="4017749"/>
            <a:chOff x="0" y="1647381"/>
            <a:chExt cx="8929303" cy="34503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8404"/>
              <a:ext cx="8929303" cy="3389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47744" y="1647381"/>
              <a:ext cx="1129665" cy="88900"/>
            </a:xfrm>
            <a:custGeom>
              <a:avLst/>
              <a:gdLst/>
              <a:ahLst/>
              <a:cxnLst/>
              <a:rect l="l" t="t" r="r" b="b"/>
              <a:pathLst>
                <a:path w="1129664" h="88900">
                  <a:moveTo>
                    <a:pt x="1129156" y="0"/>
                  </a:moveTo>
                  <a:lnTo>
                    <a:pt x="0" y="0"/>
                  </a:lnTo>
                  <a:lnTo>
                    <a:pt x="0" y="88327"/>
                  </a:lnTo>
                  <a:lnTo>
                    <a:pt x="1129156" y="88327"/>
                  </a:lnTo>
                  <a:lnTo>
                    <a:pt x="1129156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96826" y="1094268"/>
            <a:ext cx="5569372" cy="1123748"/>
          </a:xfrm>
          <a:prstGeom prst="rect">
            <a:avLst/>
          </a:prstGeom>
        </p:spPr>
        <p:txBody>
          <a:bodyPr vert="horz" wrap="square" lIns="0" tIns="136313" rIns="0" bIns="0" rtlCol="0" anchor="ctr">
            <a:spAutoFit/>
          </a:bodyPr>
          <a:lstStyle/>
          <a:p>
            <a:pPr marL="16933" marR="6773" algn="ctr">
              <a:lnSpc>
                <a:spcPct val="87800"/>
              </a:lnSpc>
              <a:spcBef>
                <a:spcPts val="1073"/>
              </a:spcBef>
            </a:pPr>
            <a:r>
              <a:rPr lang="en-ID" sz="2400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A mental or psychological process that occurs when a person understands or learns something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7224" y="6271293"/>
            <a:ext cx="311573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 algn="r">
              <a:spcBef>
                <a:spcPts val="127"/>
              </a:spcBef>
            </a:pPr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https://usabilitygeek.com/wp-content/uploa</a:t>
            </a:r>
            <a:endParaRPr sz="1333">
              <a:latin typeface="Calibri"/>
              <a:cs typeface="Calibri"/>
            </a:endParaRPr>
          </a:p>
          <a:p>
            <a:pPr marR="54185" algn="r"/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ds/2017/09/ux-before-ui-main.jpg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6CCB368-95B1-6A0E-499A-7EB4AA534208}"/>
              </a:ext>
            </a:extLst>
          </p:cNvPr>
          <p:cNvSpPr txBox="1">
            <a:spLocks/>
          </p:cNvSpPr>
          <p:nvPr/>
        </p:nvSpPr>
        <p:spPr>
          <a:xfrm>
            <a:off x="4092997" y="418937"/>
            <a:ext cx="4177029" cy="1211229"/>
          </a:xfrm>
          <a:prstGeom prst="rect">
            <a:avLst/>
          </a:prstGeom>
        </p:spPr>
        <p:txBody>
          <a:bodyPr vert="horz" wrap="square" lIns="0" tIns="1022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 algn="ctr">
              <a:lnSpc>
                <a:spcPct val="100000"/>
              </a:lnSpc>
              <a:spcBef>
                <a:spcPts val="0"/>
              </a:spcBef>
            </a:pPr>
            <a:r>
              <a:rPr lang="en-ID" sz="7200" spc="-2804" baseline="5208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endParaRPr lang="en-ID"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object 16">
            <a:extLst>
              <a:ext uri="{FF2B5EF4-FFF2-40B4-BE49-F238E27FC236}">
                <a16:creationId xmlns:a16="http://schemas.microsoft.com/office/drawing/2014/main" id="{847B82B3-45D0-36C9-A0DA-FE6FBCD2D5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2763519"/>
            <a:ext cx="11743267" cy="1473200"/>
          </a:xfrm>
          <a:custGeom>
            <a:avLst/>
            <a:gdLst/>
            <a:ahLst/>
            <a:cxnLst/>
            <a:rect l="l" t="t" r="r" b="b"/>
            <a:pathLst>
              <a:path w="8807450" h="1104900">
                <a:moveTo>
                  <a:pt x="8807196" y="0"/>
                </a:moveTo>
                <a:lnTo>
                  <a:pt x="0" y="0"/>
                </a:lnTo>
                <a:lnTo>
                  <a:pt x="0" y="1104900"/>
                </a:lnTo>
                <a:lnTo>
                  <a:pt x="8807196" y="1104900"/>
                </a:lnTo>
                <a:lnTo>
                  <a:pt x="8807196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217" y="3047522"/>
            <a:ext cx="9839112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7" dirty="0">
                <a:solidFill>
                  <a:srgbClr val="FFFFFF"/>
                </a:solidFill>
              </a:rPr>
              <a:t>PROCESSES INVOLVING COGNITION</a:t>
            </a:r>
            <a:endParaRPr spc="-47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42927" y="2763485"/>
            <a:ext cx="449580" cy="1473200"/>
          </a:xfrm>
          <a:custGeom>
            <a:avLst/>
            <a:gdLst/>
            <a:ahLst/>
            <a:cxnLst/>
            <a:rect l="l" t="t" r="r" b="b"/>
            <a:pathLst>
              <a:path w="337184" h="1104900">
                <a:moveTo>
                  <a:pt x="336765" y="0"/>
                </a:moveTo>
                <a:lnTo>
                  <a:pt x="0" y="0"/>
                </a:lnTo>
                <a:lnTo>
                  <a:pt x="0" y="1104671"/>
                </a:lnTo>
                <a:lnTo>
                  <a:pt x="336765" y="1104671"/>
                </a:lnTo>
                <a:lnTo>
                  <a:pt x="336765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92" y="4419550"/>
            <a:ext cx="1748197" cy="430952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5875" algn="ctr">
              <a:spcBef>
                <a:spcPts val="160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AT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EN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4656" y="4440874"/>
            <a:ext cx="189230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b="1" spc="-7" dirty="0">
                <a:solidFill>
                  <a:srgbClr val="434343"/>
                </a:solidFill>
                <a:latin typeface="Calibri"/>
                <a:cs typeface="Calibri"/>
              </a:rPr>
              <a:t>PERCEPTION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63565" y="4416552"/>
            <a:ext cx="152527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MEMOR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707" y="4416552"/>
            <a:ext cx="19939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667" b="1" dirty="0">
                <a:solidFill>
                  <a:srgbClr val="434343"/>
                </a:solidFill>
                <a:cs typeface="Calibri"/>
              </a:rPr>
              <a:t>LANGUAGE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432" y="4403004"/>
            <a:ext cx="25025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667" b="1" spc="-7" dirty="0">
                <a:solidFill>
                  <a:srgbClr val="434343"/>
                </a:solidFill>
                <a:cs typeface="Calibri"/>
              </a:rPr>
              <a:t>METACOGNITION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86" y="2718815"/>
            <a:ext cx="1064028" cy="1219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415" y="2820415"/>
            <a:ext cx="1192784" cy="1192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4500" y="2820415"/>
            <a:ext cx="11430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1600" y="2856992"/>
            <a:ext cx="1194816" cy="1194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3019" y="2718815"/>
            <a:ext cx="1142683" cy="138582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4751" y="379553"/>
            <a:ext cx="95580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70080" algn="ctr">
              <a:lnSpc>
                <a:spcPct val="100000"/>
              </a:lnSpc>
              <a:spcBef>
                <a:spcPts val="133"/>
              </a:spcBef>
            </a:pPr>
            <a:r>
              <a:rPr lang="en-ID" spc="-260" dirty="0"/>
              <a:t>PROCESSES INVOLVING COGNITION</a:t>
            </a:r>
            <a:endParaRPr spc="107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1200" y="1688592"/>
            <a:ext cx="5770880" cy="42496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6313" rIns="0" bIns="0" rtlCol="0">
            <a:spAutoFit/>
          </a:bodyPr>
          <a:lstStyle/>
          <a:p>
            <a:pPr marL="495288">
              <a:spcBef>
                <a:spcPts val="1073"/>
              </a:spcBef>
            </a:pPr>
            <a:r>
              <a:rPr lang="en-ID"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Selecting </a:t>
            </a:r>
            <a:r>
              <a:rPr lang="en-ID" sz="1867" b="1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information</a:t>
            </a:r>
            <a:r>
              <a:rPr lang="en-ID" sz="1867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 as a </a:t>
            </a:r>
            <a:r>
              <a:rPr lang="en-ID" sz="1867" b="1" spc="-113" dirty="0">
                <a:solidFill>
                  <a:srgbClr val="434343"/>
                </a:solidFill>
                <a:latin typeface="Lucida Sans Unicode"/>
                <a:cs typeface="Lucida Sans Unicode"/>
              </a:rPr>
              <a:t>centre of concentration</a:t>
            </a:r>
            <a:endParaRPr sz="1867" b="1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8483" y="2922015"/>
            <a:ext cx="2435256" cy="28082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63744" y="977427"/>
            <a:ext cx="2182707" cy="135467"/>
          </a:xfrm>
          <a:custGeom>
            <a:avLst/>
            <a:gdLst/>
            <a:ahLst/>
            <a:cxnLst/>
            <a:rect l="l" t="t" r="r" b="b"/>
            <a:pathLst>
              <a:path w="1637029" h="101600">
                <a:moveTo>
                  <a:pt x="1636649" y="0"/>
                </a:moveTo>
                <a:lnTo>
                  <a:pt x="0" y="0"/>
                </a:lnTo>
                <a:lnTo>
                  <a:pt x="0" y="101573"/>
                </a:lnTo>
                <a:lnTo>
                  <a:pt x="1636649" y="101573"/>
                </a:lnTo>
                <a:lnTo>
                  <a:pt x="163664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3744" y="453522"/>
            <a:ext cx="21827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spc="-473" dirty="0"/>
              <a:t>ATEN</a:t>
            </a:r>
            <a:r>
              <a:rPr lang="en-US" spc="-413" dirty="0"/>
              <a:t>TION</a:t>
            </a:r>
            <a:endParaRPr spc="107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2400" y="2507489"/>
            <a:ext cx="5181600" cy="2039620"/>
          </a:xfrm>
          <a:custGeom>
            <a:avLst/>
            <a:gdLst/>
            <a:ahLst/>
            <a:cxnLst/>
            <a:rect l="l" t="t" r="r" b="b"/>
            <a:pathLst>
              <a:path w="3886200" h="1529714">
                <a:moveTo>
                  <a:pt x="3885946" y="0"/>
                </a:moveTo>
                <a:lnTo>
                  <a:pt x="0" y="0"/>
                </a:lnTo>
                <a:lnTo>
                  <a:pt x="0" y="1529715"/>
                </a:lnTo>
                <a:lnTo>
                  <a:pt x="3885946" y="1529715"/>
                </a:lnTo>
                <a:lnTo>
                  <a:pt x="388594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08000" y="2509519"/>
            <a:ext cx="5315284" cy="2039620"/>
          </a:xfrm>
          <a:custGeom>
            <a:avLst/>
            <a:gdLst/>
            <a:ahLst/>
            <a:cxnLst/>
            <a:rect l="l" t="t" r="r" b="b"/>
            <a:pathLst>
              <a:path w="3886200" h="1529714">
                <a:moveTo>
                  <a:pt x="3885946" y="0"/>
                </a:moveTo>
                <a:lnTo>
                  <a:pt x="0" y="0"/>
                </a:lnTo>
                <a:lnTo>
                  <a:pt x="0" y="1529715"/>
                </a:lnTo>
                <a:lnTo>
                  <a:pt x="3885946" y="1529715"/>
                </a:lnTo>
                <a:lnTo>
                  <a:pt x="388594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08000" y="2702024"/>
            <a:ext cx="5181600" cy="1344086"/>
          </a:xfrm>
          <a:prstGeom prst="rect">
            <a:avLst/>
          </a:prstGeom>
        </p:spPr>
        <p:txBody>
          <a:bodyPr vert="horz" wrap="square" lIns="0" tIns="396240" rIns="0" bIns="0" rtlCol="0">
            <a:spAutoFit/>
          </a:bodyPr>
          <a:lstStyle/>
          <a:p>
            <a:pPr marL="1968500">
              <a:spcBef>
                <a:spcPts val="3120"/>
              </a:spcBef>
            </a:pPr>
            <a:r>
              <a:rPr lang="en-ID" sz="2400" b="1" spc="20" dirty="0">
                <a:latin typeface="Trebuchet MS"/>
                <a:cs typeface="Trebuchet MS"/>
              </a:rPr>
              <a:t>Form of information:</a:t>
            </a:r>
          </a:p>
          <a:p>
            <a:pPr marL="1968500"/>
            <a:r>
              <a:rPr lang="en-ID" sz="1867" spc="-127" dirty="0">
                <a:latin typeface="Lucida Sans Unicode"/>
                <a:cs typeface="Lucida Sans Unicode"/>
              </a:rPr>
              <a:t>Determine </a:t>
            </a:r>
            <a:r>
              <a:rPr lang="en-ID" sz="1867" b="1" spc="-127" dirty="0">
                <a:latin typeface="Lucida Sans Unicode"/>
                <a:cs typeface="Lucida Sans Unicode"/>
              </a:rPr>
              <a:t>focus</a:t>
            </a:r>
            <a:r>
              <a:rPr lang="en-ID" sz="1867" spc="-127" dirty="0">
                <a:latin typeface="Lucida Sans Unicode"/>
                <a:cs typeface="Lucida Sans Unicode"/>
              </a:rPr>
              <a:t> among relevant information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2400" y="2507488"/>
            <a:ext cx="5181600" cy="1645942"/>
          </a:xfrm>
          <a:prstGeom prst="rect">
            <a:avLst/>
          </a:prstGeom>
        </p:spPr>
        <p:txBody>
          <a:bodyPr vert="horz" wrap="square" lIns="0" tIns="397933" rIns="0" bIns="0" rtlCol="0">
            <a:spAutoFit/>
          </a:bodyPr>
          <a:lstStyle/>
          <a:p>
            <a:pPr marL="1866853">
              <a:spcBef>
                <a:spcPts val="3133"/>
              </a:spcBef>
            </a:pPr>
            <a:r>
              <a:rPr sz="2400" b="1" spc="-100" dirty="0">
                <a:latin typeface="Trebuchet MS"/>
                <a:cs typeface="Trebuchet MS"/>
              </a:rPr>
              <a:t>Go</a:t>
            </a:r>
            <a:r>
              <a:rPr sz="2400" b="1" spc="-80" dirty="0">
                <a:latin typeface="Trebuchet MS"/>
                <a:cs typeface="Trebuchet MS"/>
              </a:rPr>
              <a:t>a</a:t>
            </a:r>
            <a:r>
              <a:rPr sz="2400" b="1" spc="-60" dirty="0">
                <a:latin typeface="Trebuchet MS"/>
                <a:cs typeface="Trebuchet MS"/>
              </a:rPr>
              <a:t>l</a:t>
            </a:r>
            <a:r>
              <a:rPr sz="2400" b="1" spc="-267" dirty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1866853" marR="816166">
              <a:spcBef>
                <a:spcPts val="60"/>
              </a:spcBef>
            </a:pPr>
            <a:r>
              <a:rPr lang="en-ID" sz="1867" spc="-80" dirty="0">
                <a:latin typeface="Lucida Sans Unicode"/>
                <a:cs typeface="Lucida Sans Unicode"/>
              </a:rPr>
              <a:t>Sort out which information is relevant which ones are not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600" y="2907792"/>
            <a:ext cx="1270000" cy="126796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0823" y="484300"/>
            <a:ext cx="956564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53" dirty="0"/>
              <a:t>FACTORS AFFECTING ATTENTION</a:t>
            </a:r>
            <a:endParaRPr spc="107" dirty="0"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39" y="3054096"/>
            <a:ext cx="979424" cy="977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384800" y="8590309"/>
            <a:ext cx="5486400" cy="256480"/>
          </a:xfrm>
          <a:prstGeom prst="rect">
            <a:avLst/>
          </a:prstGeom>
        </p:spPr>
        <p:txBody>
          <a:bodyPr vert="horz" wrap="square" lIns="0" tIns="10160" rIns="0" bIns="0" rtlCol="0" anchor="ctr">
            <a:spAutoFit/>
          </a:bodyPr>
          <a:lstStyle/>
          <a:p>
            <a:pPr marL="16933">
              <a:spcBef>
                <a:spcPts val="80"/>
              </a:spcBef>
            </a:pPr>
            <a:r>
              <a:rPr dirty="0"/>
              <a:t>FAKULTAS</a:t>
            </a:r>
            <a:r>
              <a:rPr spc="-67" dirty="0"/>
              <a:t> </a:t>
            </a:r>
            <a:r>
              <a:rPr dirty="0"/>
              <a:t>ILMU</a:t>
            </a:r>
            <a:r>
              <a:rPr spc="-47" dirty="0"/>
              <a:t> </a:t>
            </a:r>
            <a:r>
              <a:rPr dirty="0"/>
              <a:t>KOMPUTER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6510"/>
            <a:ext cx="12192000" cy="4025585"/>
            <a:chOff x="0" y="1647381"/>
            <a:chExt cx="9144000" cy="34503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8404"/>
              <a:ext cx="9144000" cy="3389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47744" y="1647381"/>
              <a:ext cx="1129665" cy="88900"/>
            </a:xfrm>
            <a:custGeom>
              <a:avLst/>
              <a:gdLst/>
              <a:ahLst/>
              <a:cxnLst/>
              <a:rect l="l" t="t" r="r" b="b"/>
              <a:pathLst>
                <a:path w="1129664" h="88900">
                  <a:moveTo>
                    <a:pt x="1129156" y="0"/>
                  </a:moveTo>
                  <a:lnTo>
                    <a:pt x="0" y="0"/>
                  </a:lnTo>
                  <a:lnTo>
                    <a:pt x="0" y="88327"/>
                  </a:lnTo>
                  <a:lnTo>
                    <a:pt x="1129156" y="88327"/>
                  </a:lnTo>
                  <a:lnTo>
                    <a:pt x="1129156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27974" y="867527"/>
            <a:ext cx="5432302" cy="59174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1867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Heavy-level multitaskers are easily </a:t>
            </a:r>
            <a:r>
              <a:rPr lang="en-ID" sz="1867" b="1" u="sng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distracted</a:t>
            </a:r>
            <a:r>
              <a:rPr lang="en-ID" sz="1867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 and </a:t>
            </a:r>
            <a:r>
              <a:rPr lang="en-ID" sz="1867" b="1" u="sng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difficult to select </a:t>
            </a:r>
            <a:r>
              <a:rPr lang="en-ID" sz="1867" spc="-120" dirty="0">
                <a:solidFill>
                  <a:srgbClr val="434343"/>
                </a:solidFill>
                <a:latin typeface="Lucida Sans Unicode"/>
                <a:cs typeface="Lucida Sans Unicode"/>
              </a:rPr>
              <a:t>information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1342" y="1790739"/>
            <a:ext cx="22055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spcBef>
                <a:spcPts val="2513"/>
              </a:spcBef>
            </a:pP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Oph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ir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al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(2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00</a:t>
            </a:r>
            <a:r>
              <a:rPr sz="1867" b="1" spc="-113" dirty="0">
                <a:solidFill>
                  <a:srgbClr val="434343"/>
                </a:solidFill>
                <a:latin typeface="Trebuchet MS"/>
                <a:cs typeface="Trebuchet MS"/>
              </a:rPr>
              <a:t>)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7224" y="6271293"/>
            <a:ext cx="311573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6773" algn="r">
              <a:spcBef>
                <a:spcPts val="127"/>
              </a:spcBef>
            </a:pPr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https://usabilitygeek.com/wp-content/uploa</a:t>
            </a:r>
            <a:endParaRPr sz="1333">
              <a:latin typeface="Calibri"/>
              <a:cs typeface="Calibri"/>
            </a:endParaRPr>
          </a:p>
          <a:p>
            <a:pPr marR="54185" algn="r"/>
            <a:r>
              <a:rPr sz="1333" spc="-7" dirty="0">
                <a:solidFill>
                  <a:srgbClr val="FFFFFF"/>
                </a:solidFill>
                <a:latin typeface="Calibri"/>
                <a:cs typeface="Calibri"/>
              </a:rPr>
              <a:t>ds/2017/09/ux-before-ui-main.jpg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7DBC2D92-0F21-9048-2587-0D073AC2A912}"/>
              </a:ext>
            </a:extLst>
          </p:cNvPr>
          <p:cNvSpPr txBox="1">
            <a:spLocks/>
          </p:cNvSpPr>
          <p:nvPr/>
        </p:nvSpPr>
        <p:spPr>
          <a:xfrm>
            <a:off x="4055610" y="248041"/>
            <a:ext cx="4177029" cy="1211229"/>
          </a:xfrm>
          <a:prstGeom prst="rect">
            <a:avLst/>
          </a:prstGeom>
        </p:spPr>
        <p:txBody>
          <a:bodyPr vert="horz" wrap="square" lIns="0" tIns="1022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 algn="ctr">
              <a:lnSpc>
                <a:spcPct val="100000"/>
              </a:lnSpc>
              <a:spcBef>
                <a:spcPts val="0"/>
              </a:spcBef>
            </a:pPr>
            <a:r>
              <a:rPr lang="en-ID" sz="7200" spc="-2804" baseline="5208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endParaRPr lang="en-ID"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912" y="4914729"/>
            <a:ext cx="3542583" cy="98950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40"/>
              </a:spcBef>
            </a:pPr>
            <a:r>
              <a:rPr lang="en-ID" sz="1867" spc="207" dirty="0">
                <a:solidFill>
                  <a:srgbClr val="585858"/>
                </a:solidFill>
                <a:latin typeface="Trebuchet MS"/>
                <a:cs typeface="Trebuchet MS"/>
              </a:rPr>
              <a:t>Find out double room prices in Quality Inn, Pennsylvania</a:t>
            </a:r>
            <a:endParaRPr sz="1867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9471" y="788417"/>
            <a:ext cx="6154928" cy="50678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912" y="4914729"/>
            <a:ext cx="3414246" cy="98950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16100"/>
              </a:lnSpc>
              <a:spcBef>
                <a:spcPts val="140"/>
              </a:spcBef>
            </a:pPr>
            <a:r>
              <a:rPr lang="en-ID" sz="1867" spc="207" dirty="0">
                <a:solidFill>
                  <a:srgbClr val="585858"/>
                </a:solidFill>
                <a:latin typeface="Trebuchet MS"/>
                <a:cs typeface="Trebuchet MS"/>
              </a:rPr>
              <a:t>Find out double room prices in Holiday Inn, Columbia</a:t>
            </a:r>
            <a:endParaRPr sz="1867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7071" y="913897"/>
            <a:ext cx="6587744" cy="50093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7183" y="1670502"/>
            <a:ext cx="3147907" cy="79692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220133" rIns="0" bIns="0" rtlCol="0" anchor="ctr">
            <a:spAutoFit/>
          </a:bodyPr>
          <a:lstStyle/>
          <a:p>
            <a:pPr marL="268387" marR="367444">
              <a:lnSpc>
                <a:spcPct val="100000"/>
              </a:lnSpc>
              <a:spcBef>
                <a:spcPts val="1733"/>
              </a:spcBef>
            </a:pPr>
            <a:r>
              <a:rPr lang="en-ID" sz="1867" spc="-193" dirty="0">
                <a:solidFill>
                  <a:srgbClr val="000000"/>
                </a:solidFill>
                <a:latin typeface="Lucida Sans Unicode"/>
                <a:cs typeface="Lucida Sans Unicode"/>
              </a:rPr>
              <a:t>Is it </a:t>
            </a:r>
            <a:r>
              <a:rPr lang="en-ID" sz="1867" b="1" spc="-193" dirty="0">
                <a:solidFill>
                  <a:srgbClr val="000000"/>
                </a:solidFill>
                <a:latin typeface="Lucida Sans Unicode"/>
                <a:cs typeface="Lucida Sans Unicode"/>
              </a:rPr>
              <a:t>easier</a:t>
            </a:r>
            <a:r>
              <a:rPr lang="en-ID" sz="1867" spc="-193" dirty="0">
                <a:solidFill>
                  <a:srgbClr val="000000"/>
                </a:solidFill>
                <a:latin typeface="Lucida Sans Unicode"/>
                <a:cs typeface="Lucida Sans Unicode"/>
              </a:rPr>
              <a:t> than the previous one?</a:t>
            </a:r>
            <a:endParaRPr sz="1867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7664" y="977393"/>
            <a:ext cx="7878233" cy="134620"/>
          </a:xfrm>
          <a:custGeom>
            <a:avLst/>
            <a:gdLst/>
            <a:ahLst/>
            <a:cxnLst/>
            <a:rect l="l" t="t" r="r" b="b"/>
            <a:pathLst>
              <a:path w="5908675" h="100965">
                <a:moveTo>
                  <a:pt x="5908548" y="0"/>
                </a:moveTo>
                <a:lnTo>
                  <a:pt x="0" y="0"/>
                </a:lnTo>
                <a:lnTo>
                  <a:pt x="0" y="100584"/>
                </a:lnTo>
                <a:lnTo>
                  <a:pt x="5908548" y="100584"/>
                </a:lnTo>
                <a:lnTo>
                  <a:pt x="59085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4053" y="433722"/>
            <a:ext cx="9297684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47" dirty="0"/>
              <a:t>WHAT IS THE INTERACTION DESIGN </a:t>
            </a:r>
            <a:r>
              <a:rPr lang="en-ID" b="1" spc="-247" dirty="0"/>
              <a:t>PROCESS</a:t>
            </a:r>
            <a:r>
              <a:rPr lang="en-ID" spc="-247" dirty="0"/>
              <a:t>?</a:t>
            </a:r>
            <a:endParaRPr spc="-180" dirty="0"/>
          </a:p>
        </p:txBody>
      </p:sp>
      <p:sp>
        <p:nvSpPr>
          <p:cNvPr id="7" name="object 7"/>
          <p:cNvSpPr txBox="1"/>
          <p:nvPr/>
        </p:nvSpPr>
        <p:spPr>
          <a:xfrm>
            <a:off x="4943518" y="1331129"/>
            <a:ext cx="21886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2400" spc="-147" dirty="0">
                <a:solidFill>
                  <a:srgbClr val="434343"/>
                </a:solidFill>
                <a:latin typeface="Lucida Sans Unicode"/>
                <a:cs typeface="Lucida Sans Unicode"/>
              </a:rPr>
              <a:t>a</a:t>
            </a:r>
            <a:r>
              <a:rPr sz="9600" b="1" spc="-3380" baseline="3472" dirty="0">
                <a:solidFill>
                  <a:srgbClr val="434343"/>
                </a:solidFill>
                <a:latin typeface="Arial"/>
                <a:cs typeface="Arial"/>
              </a:rPr>
              <a:t>“</a:t>
            </a:r>
            <a:r>
              <a:rPr lang="en-US" sz="9600" b="1" spc="-3380" baseline="3472" dirty="0">
                <a:solidFill>
                  <a:srgbClr val="434343"/>
                </a:solidFill>
                <a:latin typeface="Arial"/>
                <a:cs typeface="Arial"/>
              </a:rPr>
              <a:t>    </a:t>
            </a:r>
            <a:r>
              <a:rPr sz="24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pro</a:t>
            </a:r>
            <a:r>
              <a:rPr lang="en-US" sz="2400" spc="-160" dirty="0">
                <a:solidFill>
                  <a:srgbClr val="434343"/>
                </a:solidFill>
                <a:latin typeface="Lucida Sans Unicode"/>
                <a:cs typeface="Lucida Sans Unicode"/>
              </a:rPr>
              <a:t>cess</a:t>
            </a:r>
            <a:r>
              <a:rPr sz="2400" spc="-247" dirty="0">
                <a:solidFill>
                  <a:srgbClr val="434343"/>
                </a:solidFill>
                <a:latin typeface="Lucida Sans Unicode"/>
                <a:cs typeface="Lucida Sans Unicode"/>
              </a:rPr>
              <a:t>.</a:t>
            </a:r>
            <a:r>
              <a:rPr sz="2400" spc="-260" dirty="0">
                <a:solidFill>
                  <a:srgbClr val="434343"/>
                </a:solidFill>
                <a:latin typeface="Lucida Sans Unicode"/>
                <a:cs typeface="Lucida Sans Unicode"/>
              </a:rPr>
              <a:t>.</a:t>
            </a:r>
            <a:r>
              <a:rPr sz="2400" spc="-247" dirty="0">
                <a:solidFill>
                  <a:srgbClr val="434343"/>
                </a:solidFill>
                <a:latin typeface="Lucida Sans Unicode"/>
                <a:cs typeface="Lucida Sans Unicode"/>
              </a:rPr>
              <a:t>.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8863" y="4029456"/>
            <a:ext cx="2709333" cy="93816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216000" rIns="0" bIns="144000" rtlCol="0">
            <a:spAutoFit/>
          </a:bodyPr>
          <a:lstStyle/>
          <a:p>
            <a:pPr marL="253147" marR="56725" algn="ctr">
              <a:spcBef>
                <a:spcPts val="339"/>
              </a:spcBef>
            </a:pPr>
            <a:r>
              <a:rPr lang="en-ID" sz="1867" spc="-73" dirty="0">
                <a:solidFill>
                  <a:srgbClr val="434343"/>
                </a:solidFill>
                <a:latin typeface="Trebuchet MS"/>
                <a:cs typeface="Trebuchet MS"/>
              </a:rPr>
              <a:t>Goal-Oriented</a:t>
            </a:r>
            <a:r>
              <a:rPr lang="en-ID"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 problem-solving </a:t>
            </a:r>
            <a:r>
              <a:rPr lang="en-ID" sz="1867" spc="-73" dirty="0">
                <a:solidFill>
                  <a:srgbClr val="434343"/>
                </a:solidFill>
                <a:latin typeface="Trebuchet MS"/>
                <a:cs typeface="Trebuchet MS"/>
              </a:rPr>
              <a:t>activities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6863" y="4029456"/>
            <a:ext cx="2953173" cy="93816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324000" rIns="0" bIns="36000" rtlCol="0">
            <a:spAutoFit/>
          </a:bodyPr>
          <a:lstStyle/>
          <a:p>
            <a:pPr marL="638371"/>
            <a:r>
              <a:rPr lang="en-ID" sz="1867" b="1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Creative</a:t>
            </a:r>
            <a:r>
              <a:rPr lang="en-ID" sz="1867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 activity</a:t>
            </a:r>
          </a:p>
          <a:p>
            <a:pPr marL="638371"/>
            <a:endParaRPr sz="1867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16671" y="4029457"/>
            <a:ext cx="2711027" cy="93816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80000" rIns="0" bIns="180000" rtlCol="0">
            <a:spAutoFit/>
          </a:bodyPr>
          <a:lstStyle/>
          <a:p>
            <a:pPr marL="193882" marR="243834" algn="ctr"/>
            <a:r>
              <a:rPr lang="en-ID" sz="1867" b="1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Decision-making</a:t>
            </a:r>
            <a:r>
              <a:rPr lang="en-ID" sz="1867" spc="-152" dirty="0">
                <a:solidFill>
                  <a:srgbClr val="434343"/>
                </a:solidFill>
                <a:latin typeface="Lucida Sans Unicode"/>
                <a:cs typeface="Lucida Sans Unicode"/>
              </a:rPr>
              <a:t> activities</a:t>
            </a:r>
            <a:endParaRPr sz="1867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2186" y="2578607"/>
            <a:ext cx="1006348" cy="1150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4194" y="2501393"/>
            <a:ext cx="1239388" cy="13248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8421" y="2612348"/>
            <a:ext cx="1074914" cy="115011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1660" cy="6858000"/>
            <a:chOff x="0" y="0"/>
            <a:chExt cx="91437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16215" cy="5143500"/>
            </a:xfrm>
            <a:custGeom>
              <a:avLst/>
              <a:gdLst/>
              <a:ahLst/>
              <a:cxnLst/>
              <a:rect l="l" t="t" r="r" b="b"/>
              <a:pathLst>
                <a:path w="7816215" h="5143500">
                  <a:moveTo>
                    <a:pt x="781596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7815960" y="5143500"/>
                  </a:lnTo>
                  <a:lnTo>
                    <a:pt x="7815960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816595" y="0"/>
              <a:ext cx="1327150" cy="5143500"/>
            </a:xfrm>
            <a:custGeom>
              <a:avLst/>
              <a:gdLst/>
              <a:ahLst/>
              <a:cxnLst/>
              <a:rect l="l" t="t" r="r" b="b"/>
              <a:pathLst>
                <a:path w="1327150" h="5143500">
                  <a:moveTo>
                    <a:pt x="1326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26769" y="5143500"/>
                  </a:lnTo>
                  <a:lnTo>
                    <a:pt x="1326769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6888" y="1473381"/>
            <a:ext cx="6940973" cy="3047672"/>
          </a:xfrm>
          <a:prstGeom prst="rect">
            <a:avLst/>
          </a:prstGeom>
        </p:spPr>
        <p:txBody>
          <a:bodyPr vert="horz" wrap="square" lIns="0" tIns="319193" rIns="0" bIns="0" rtlCol="0" anchor="ctr">
            <a:spAutoFit/>
          </a:bodyPr>
          <a:lstStyle/>
          <a:p>
            <a:pPr marL="93978" marR="6773" indent="-77890">
              <a:lnSpc>
                <a:spcPct val="84500"/>
              </a:lnSpc>
              <a:spcBef>
                <a:spcPts val="2513"/>
              </a:spcBef>
            </a:pPr>
            <a:r>
              <a:rPr sz="19200" spc="-8689" baseline="4918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lang="en-ID" sz="4000" dirty="0">
                <a:solidFill>
                  <a:srgbClr val="F3F3F3"/>
                </a:solidFill>
                <a:latin typeface="Calibri"/>
                <a:cs typeface="Calibri"/>
              </a:rPr>
              <a:t>Grouping information </a:t>
            </a:r>
            <a:r>
              <a:rPr lang="en-ID" sz="4000" b="1" dirty="0">
                <a:solidFill>
                  <a:srgbClr val="F3F3F3"/>
                </a:solidFill>
                <a:latin typeface="Calibri"/>
                <a:cs typeface="Calibri"/>
              </a:rPr>
              <a:t>according</a:t>
            </a:r>
            <a:r>
              <a:rPr lang="en-ID" sz="4000" dirty="0">
                <a:solidFill>
                  <a:srgbClr val="F3F3F3"/>
                </a:solidFill>
                <a:latin typeface="Calibri"/>
                <a:cs typeface="Calibri"/>
              </a:rPr>
              <a:t> to </a:t>
            </a:r>
            <a:r>
              <a:rPr lang="en-ID" sz="4000" b="1" dirty="0">
                <a:solidFill>
                  <a:srgbClr val="F3F3F3"/>
                </a:solidFill>
                <a:latin typeface="Calibri"/>
                <a:cs typeface="Calibri"/>
              </a:rPr>
              <a:t>relevance</a:t>
            </a:r>
            <a:r>
              <a:rPr lang="en-ID" sz="4000" dirty="0">
                <a:solidFill>
                  <a:srgbClr val="F3F3F3"/>
                </a:solidFill>
                <a:latin typeface="Calibri"/>
                <a:cs typeface="Calibri"/>
              </a:rPr>
              <a:t> will speed up the user attention process</a:t>
            </a:r>
            <a:endParaRPr sz="4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913" y="4285023"/>
            <a:ext cx="2855807" cy="1155872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16933">
              <a:spcBef>
                <a:spcPts val="733"/>
              </a:spcBef>
            </a:pPr>
            <a:r>
              <a:rPr lang="en-US" sz="3200" b="1" spc="-7" dirty="0">
                <a:solidFill>
                  <a:srgbClr val="585858"/>
                </a:solidFill>
                <a:latin typeface="Calibri"/>
                <a:cs typeface="Calibri"/>
              </a:rPr>
              <a:t>Try to find</a:t>
            </a:r>
            <a:endParaRPr sz="3200" dirty="0">
              <a:latin typeface="Calibri"/>
              <a:cs typeface="Calibri"/>
            </a:endParaRPr>
          </a:p>
          <a:p>
            <a:pPr marL="16933">
              <a:spcBef>
                <a:spcPts val="607"/>
              </a:spcBef>
            </a:pPr>
            <a:r>
              <a:rPr sz="3200" b="1" dirty="0">
                <a:solidFill>
                  <a:srgbClr val="585858"/>
                </a:solidFill>
                <a:latin typeface="Calibri"/>
                <a:cs typeface="Calibri"/>
              </a:rPr>
              <a:t>‘Game</a:t>
            </a:r>
            <a:r>
              <a:rPr sz="3200" b="1" spc="-8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585858"/>
                </a:solidFill>
                <a:latin typeface="Calibri"/>
                <a:cs typeface="Calibri"/>
              </a:rPr>
              <a:t>Schedule’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1" y="613664"/>
            <a:ext cx="6114287" cy="520801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913" y="4285023"/>
            <a:ext cx="3206327" cy="1155872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16933">
              <a:spcBef>
                <a:spcPts val="733"/>
              </a:spcBef>
            </a:pPr>
            <a:r>
              <a:rPr lang="en-US" sz="3200" b="1" spc="-7" dirty="0">
                <a:solidFill>
                  <a:srgbClr val="585858"/>
                </a:solidFill>
                <a:latin typeface="Calibri"/>
                <a:cs typeface="Calibri"/>
              </a:rPr>
              <a:t>Now, try to find</a:t>
            </a:r>
            <a:endParaRPr sz="3200" dirty="0">
              <a:latin typeface="Calibri"/>
              <a:cs typeface="Calibri"/>
            </a:endParaRPr>
          </a:p>
          <a:p>
            <a:pPr marL="16933">
              <a:spcBef>
                <a:spcPts val="607"/>
              </a:spcBef>
            </a:pPr>
            <a:r>
              <a:rPr sz="3200" b="1" dirty="0">
                <a:solidFill>
                  <a:srgbClr val="585858"/>
                </a:solidFill>
                <a:latin typeface="Calibri"/>
                <a:cs typeface="Calibri"/>
              </a:rPr>
              <a:t>‘Award</a:t>
            </a:r>
            <a:r>
              <a:rPr sz="3200" b="1" spc="-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585858"/>
                </a:solidFill>
                <a:latin typeface="Calibri"/>
                <a:cs typeface="Calibri"/>
              </a:rPr>
              <a:t>Document’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400" y="150368"/>
            <a:ext cx="6701536" cy="5819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7183" y="1540222"/>
            <a:ext cx="3147907" cy="79692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220133" rIns="0" bIns="0" rtlCol="0">
            <a:spAutoFit/>
          </a:bodyPr>
          <a:lstStyle/>
          <a:p>
            <a:pPr marL="268387" marR="367444">
              <a:spcBef>
                <a:spcPts val="1733"/>
              </a:spcBef>
            </a:pPr>
            <a:r>
              <a:rPr lang="en-ID" sz="1867" spc="-193" dirty="0">
                <a:latin typeface="Lucida Sans Unicode"/>
                <a:cs typeface="Lucida Sans Unicode"/>
              </a:rPr>
              <a:t>Is it </a:t>
            </a:r>
            <a:r>
              <a:rPr lang="en-ID" sz="1867" b="1" spc="-193" dirty="0">
                <a:latin typeface="Lucida Sans Unicode"/>
                <a:cs typeface="Lucida Sans Unicode"/>
              </a:rPr>
              <a:t>easier</a:t>
            </a:r>
            <a:r>
              <a:rPr lang="en-ID" sz="1867" spc="-193" dirty="0">
                <a:latin typeface="Lucida Sans Unicode"/>
                <a:cs typeface="Lucida Sans Unicode"/>
              </a:rPr>
              <a:t> than the previous one?</a:t>
            </a:r>
            <a:endParaRPr sz="186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5077" y="3429000"/>
            <a:ext cx="7305887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4000" spc="-7" dirty="0">
                <a:solidFill>
                  <a:srgbClr val="F3F3F3"/>
                </a:solidFill>
                <a:cs typeface="Calibri"/>
              </a:rPr>
              <a:t>The use of proper borders and spacing will give an effect 'grouping'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2127" y="0"/>
            <a:ext cx="1769533" cy="6858000"/>
          </a:xfrm>
          <a:custGeom>
            <a:avLst/>
            <a:gdLst/>
            <a:ahLst/>
            <a:cxnLst/>
            <a:rect l="l" t="t" r="r" b="b"/>
            <a:pathLst>
              <a:path w="1327150" h="5143500">
                <a:moveTo>
                  <a:pt x="1326769" y="0"/>
                </a:moveTo>
                <a:lnTo>
                  <a:pt x="0" y="0"/>
                </a:lnTo>
                <a:lnTo>
                  <a:pt x="0" y="5143500"/>
                </a:lnTo>
                <a:lnTo>
                  <a:pt x="1326769" y="5143500"/>
                </a:lnTo>
                <a:lnTo>
                  <a:pt x="1326769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262520" y="2146707"/>
            <a:ext cx="1130017" cy="198686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913" y="3163420"/>
            <a:ext cx="2515887" cy="16822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5999"/>
              </a:lnSpc>
              <a:spcBef>
                <a:spcPts val="133"/>
              </a:spcBef>
            </a:pPr>
            <a:r>
              <a:rPr lang="en-ID" sz="3200" spc="-73" dirty="0">
                <a:solidFill>
                  <a:srgbClr val="585858"/>
                </a:solidFill>
                <a:latin typeface="Trebuchet MS"/>
                <a:cs typeface="Trebuchet MS"/>
              </a:rPr>
              <a:t>Which one is more convenient?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5615" y="788416"/>
            <a:ext cx="8203184" cy="462686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3531615"/>
            <a:ext cx="9861973" cy="45147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62560" rIns="0" bIns="0" rtlCol="0">
            <a:spAutoFit/>
          </a:bodyPr>
          <a:lstStyle/>
          <a:p>
            <a:pPr marL="319185">
              <a:spcBef>
                <a:spcPts val="1280"/>
              </a:spcBef>
            </a:pPr>
            <a:r>
              <a:rPr lang="en-ID" sz="1867" b="1" spc="-80" dirty="0">
                <a:latin typeface="Trebuchet MS"/>
                <a:cs typeface="Trebuchet MS"/>
              </a:rPr>
              <a:t>readability</a:t>
            </a:r>
            <a:r>
              <a:rPr lang="en-ID" sz="1867" spc="-80" dirty="0">
                <a:latin typeface="Trebuchet MS"/>
                <a:cs typeface="Trebuchet MS"/>
              </a:rPr>
              <a:t> simplifies user understanding of intent and function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103" y="4639055"/>
            <a:ext cx="9861973" cy="44035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51552" rIns="0" bIns="0" rtlCol="0">
            <a:spAutoFit/>
          </a:bodyPr>
          <a:lstStyle/>
          <a:p>
            <a:pPr marL="196422">
              <a:spcBef>
                <a:spcPts val="1192"/>
              </a:spcBef>
            </a:pPr>
            <a:r>
              <a:rPr lang="en-ID" sz="1867" spc="-53" dirty="0">
                <a:latin typeface="Trebuchet MS"/>
                <a:cs typeface="Trebuchet MS"/>
              </a:rPr>
              <a:t>The </a:t>
            </a:r>
            <a:r>
              <a:rPr lang="en-ID" sz="1867" b="1" spc="-53" dirty="0">
                <a:latin typeface="Trebuchet MS"/>
                <a:cs typeface="Trebuchet MS"/>
              </a:rPr>
              <a:t>faster</a:t>
            </a:r>
            <a:r>
              <a:rPr lang="en-ID" sz="1867" spc="-53" dirty="0">
                <a:latin typeface="Trebuchet MS"/>
                <a:cs typeface="Trebuchet MS"/>
              </a:rPr>
              <a:t> the user </a:t>
            </a:r>
            <a:r>
              <a:rPr lang="en-ID" sz="1867" b="1" spc="-53" dirty="0">
                <a:latin typeface="Trebuchet MS"/>
                <a:cs typeface="Trebuchet MS"/>
              </a:rPr>
              <a:t>selects</a:t>
            </a:r>
            <a:r>
              <a:rPr lang="en-ID" sz="1867" spc="-53" dirty="0">
                <a:latin typeface="Trebuchet MS"/>
                <a:cs typeface="Trebuchet MS"/>
              </a:rPr>
              <a:t> information, the faster the user </a:t>
            </a:r>
            <a:r>
              <a:rPr lang="en-ID" sz="1867" b="1" u="sng" spc="-53" dirty="0">
                <a:latin typeface="Trebuchet MS"/>
                <a:cs typeface="Trebuchet MS"/>
              </a:rPr>
              <a:t>reaches his goal</a:t>
            </a:r>
            <a:endParaRPr sz="1867" b="1" u="sng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2576" y="476396"/>
            <a:ext cx="2582672" cy="255240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061" y="4209288"/>
            <a:ext cx="274066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P</a:t>
            </a:r>
            <a:r>
              <a:rPr sz="2400" b="1" spc="-10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rm</a:t>
            </a:r>
            <a:r>
              <a:rPr sz="2400" b="1" spc="-47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2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53" dirty="0">
                <a:solidFill>
                  <a:srgbClr val="434343"/>
                </a:solidFill>
                <a:latin typeface="Trebuchet MS"/>
                <a:cs typeface="Trebuchet MS"/>
              </a:rPr>
              <a:t>easy</a:t>
            </a:r>
            <a:r>
              <a:rPr sz="2400" b="1" spc="-2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2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vers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l 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sz="2400" b="1" spc="-19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07" dirty="0">
                <a:solidFill>
                  <a:srgbClr val="434343"/>
                </a:solidFill>
                <a:latin typeface="Trebuchet MS"/>
                <a:cs typeface="Trebuchet MS"/>
              </a:rPr>
              <a:t>ac</a:t>
            </a:r>
            <a:r>
              <a:rPr sz="2400" b="1" spc="-10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2400" b="1" spc="-27" dirty="0">
                <a:solidFill>
                  <a:srgbClr val="434343"/>
                </a:solidFill>
                <a:latin typeface="Trebuchet MS"/>
                <a:cs typeface="Trebuchet MS"/>
              </a:rPr>
              <a:t>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18908" y="4201160"/>
            <a:ext cx="2187785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434343"/>
                </a:solidFill>
                <a:latin typeface="Trebuchet MS"/>
                <a:cs typeface="Trebuchet MS"/>
              </a:rPr>
              <a:t>Su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p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p</a:t>
            </a:r>
            <a:r>
              <a:rPr sz="2400" b="1" spc="-100" dirty="0">
                <a:solidFill>
                  <a:srgbClr val="434343"/>
                </a:solidFill>
                <a:latin typeface="Trebuchet MS"/>
                <a:cs typeface="Trebuchet MS"/>
              </a:rPr>
              <a:t>ort</a:t>
            </a:r>
            <a:r>
              <a:rPr sz="2400" b="1" spc="-2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in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173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rna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l  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ocus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sz="2400" b="1" spc="-19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con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rol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2081" y="2015744"/>
            <a:ext cx="2048255" cy="2046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7968" y="1891852"/>
            <a:ext cx="2237232" cy="21050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48255" y="977427"/>
            <a:ext cx="8385387" cy="135467"/>
          </a:xfrm>
          <a:custGeom>
            <a:avLst/>
            <a:gdLst/>
            <a:ahLst/>
            <a:cxnLst/>
            <a:rect l="l" t="t" r="r" b="b"/>
            <a:pathLst>
              <a:path w="6289040" h="101600">
                <a:moveTo>
                  <a:pt x="6289040" y="0"/>
                </a:moveTo>
                <a:lnTo>
                  <a:pt x="0" y="0"/>
                </a:lnTo>
                <a:lnTo>
                  <a:pt x="0" y="101573"/>
                </a:lnTo>
                <a:lnTo>
                  <a:pt x="6289040" y="101573"/>
                </a:lnTo>
                <a:lnTo>
                  <a:pt x="628904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7944" y="453522"/>
            <a:ext cx="841248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73" dirty="0"/>
              <a:t>ATTENTION AND THE 8 GOLDEN RULES</a:t>
            </a:r>
            <a:endParaRPr spc="-32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92" y="4419550"/>
            <a:ext cx="1748197" cy="430952"/>
          </a:xfrm>
          <a:prstGeom prst="rect">
            <a:avLst/>
          </a:prstGeom>
          <a:noFill/>
        </p:spPr>
        <p:txBody>
          <a:bodyPr vert="horz" wrap="square" lIns="0" tIns="20320" rIns="0" bIns="0" rtlCol="0">
            <a:spAutoFit/>
          </a:bodyPr>
          <a:lstStyle/>
          <a:p>
            <a:pPr marL="15875" algn="ctr">
              <a:spcBef>
                <a:spcPts val="160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AT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EN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4656" y="4440874"/>
            <a:ext cx="1892301" cy="4275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2667" b="1" spc="-7" dirty="0">
                <a:solidFill>
                  <a:srgbClr val="434343"/>
                </a:solidFill>
                <a:latin typeface="Calibri"/>
                <a:cs typeface="Calibri"/>
              </a:rPr>
              <a:t>PERCEPTION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364" y="4430437"/>
            <a:ext cx="152527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MEMOR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707" y="4416552"/>
            <a:ext cx="19939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667" b="1" dirty="0">
                <a:solidFill>
                  <a:srgbClr val="434343"/>
                </a:solidFill>
                <a:cs typeface="Calibri"/>
              </a:rPr>
              <a:t>LANGUAGE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432" y="4403004"/>
            <a:ext cx="25025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667" b="1" spc="-7" dirty="0">
                <a:solidFill>
                  <a:srgbClr val="434343"/>
                </a:solidFill>
                <a:cs typeface="Calibri"/>
              </a:rPr>
              <a:t>METACOGNITION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86" y="2718815"/>
            <a:ext cx="1064028" cy="1219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415" y="2820415"/>
            <a:ext cx="1192784" cy="1192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4500" y="2820415"/>
            <a:ext cx="11430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1600" y="2856992"/>
            <a:ext cx="1194816" cy="1194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3019" y="2718815"/>
            <a:ext cx="1142683" cy="138582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4751" y="379553"/>
            <a:ext cx="95580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70080" algn="ctr">
              <a:lnSpc>
                <a:spcPct val="100000"/>
              </a:lnSpc>
              <a:spcBef>
                <a:spcPts val="133"/>
              </a:spcBef>
            </a:pPr>
            <a:r>
              <a:rPr lang="en-ID" spc="-260" dirty="0"/>
              <a:t>PROCESSES INVOLVING COGNITION</a:t>
            </a:r>
            <a:endParaRPr spc="107" dirty="0"/>
          </a:p>
        </p:txBody>
      </p:sp>
    </p:spTree>
    <p:extLst>
      <p:ext uri="{BB962C8B-B14F-4D97-AF65-F5344CB8AC3E}">
        <p14:creationId xmlns:p14="http://schemas.microsoft.com/office/powerpoint/2010/main" val="2563463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9297" y="1586993"/>
            <a:ext cx="4239260" cy="712289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6313" rIns="0" bIns="0" rtlCol="0">
            <a:spAutoFit/>
          </a:bodyPr>
          <a:lstStyle/>
          <a:p>
            <a:pPr marL="112604" algn="ctr">
              <a:spcBef>
                <a:spcPts val="1073"/>
              </a:spcBef>
            </a:pPr>
            <a:r>
              <a:rPr lang="en-ID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Provide </a:t>
            </a:r>
            <a:r>
              <a:rPr lang="en-ID" sz="1867" b="1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meaning</a:t>
            </a:r>
            <a:r>
              <a:rPr lang="en-ID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 or </a:t>
            </a:r>
            <a:r>
              <a:rPr lang="en-ID" sz="1867" b="1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understanding</a:t>
            </a:r>
            <a:r>
              <a:rPr lang="en-ID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 on an information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1615" y="2922015"/>
            <a:ext cx="2310384" cy="23103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72737" y="977427"/>
            <a:ext cx="2613660" cy="135467"/>
          </a:xfrm>
          <a:custGeom>
            <a:avLst/>
            <a:gdLst/>
            <a:ahLst/>
            <a:cxnLst/>
            <a:rect l="l" t="t" r="r" b="b"/>
            <a:pathLst>
              <a:path w="1960245" h="101600">
                <a:moveTo>
                  <a:pt x="1959737" y="0"/>
                </a:moveTo>
                <a:lnTo>
                  <a:pt x="0" y="0"/>
                </a:lnTo>
                <a:lnTo>
                  <a:pt x="0" y="101573"/>
                </a:lnTo>
                <a:lnTo>
                  <a:pt x="1959737" y="101573"/>
                </a:lnTo>
                <a:lnTo>
                  <a:pt x="195973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31834" y="484300"/>
            <a:ext cx="244940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80" dirty="0"/>
              <a:t>PERCEPTION</a:t>
            </a:r>
            <a:endParaRPr spc="107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3985" y="2600851"/>
            <a:ext cx="1771903" cy="15120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27200" y="4738623"/>
            <a:ext cx="8534400" cy="73964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63407" rIns="0" bIns="0" rtlCol="0">
            <a:spAutoFit/>
          </a:bodyPr>
          <a:lstStyle/>
          <a:p>
            <a:pPr marL="12700" algn="ctr">
              <a:spcBef>
                <a:spcPts val="1287"/>
              </a:spcBef>
            </a:pPr>
            <a:r>
              <a:rPr lang="en-ID" sz="1867" spc="-127" dirty="0">
                <a:latin typeface="Lucida Sans Unicode"/>
                <a:cs typeface="Lucida Sans Unicode"/>
              </a:rPr>
              <a:t>The user needs to </a:t>
            </a:r>
            <a:r>
              <a:rPr lang="en-ID" sz="1867" b="1" spc="-127" dirty="0">
                <a:latin typeface="Lucida Sans Unicode"/>
                <a:cs typeface="Lucida Sans Unicode"/>
              </a:rPr>
              <a:t>understand</a:t>
            </a:r>
            <a:r>
              <a:rPr lang="en-ID" sz="1867" spc="-127" dirty="0">
                <a:latin typeface="Lucida Sans Unicode"/>
                <a:cs typeface="Lucida Sans Unicode"/>
              </a:rPr>
              <a:t> the information received to </a:t>
            </a:r>
            <a:r>
              <a:rPr lang="en-ID" sz="1867" b="1" spc="-127" dirty="0">
                <a:latin typeface="Lucida Sans Unicode"/>
                <a:cs typeface="Lucida Sans Unicode"/>
              </a:rPr>
              <a:t>decide</a:t>
            </a:r>
            <a:r>
              <a:rPr lang="en-ID" sz="1867" spc="-127" dirty="0">
                <a:latin typeface="Lucida Sans Unicode"/>
                <a:cs typeface="Lucida Sans Unicode"/>
              </a:rPr>
              <a:t> whether the information is </a:t>
            </a:r>
            <a:r>
              <a:rPr lang="en-ID" sz="1867" b="1" spc="-127" dirty="0">
                <a:latin typeface="Lucida Sans Unicode"/>
                <a:cs typeface="Lucida Sans Unicode"/>
              </a:rPr>
              <a:t>needed</a:t>
            </a:r>
            <a:endParaRPr sz="1867" b="1" dirty="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1" y="1906016"/>
            <a:ext cx="2377439" cy="23774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493265" y="977427"/>
            <a:ext cx="7272020" cy="135467"/>
          </a:xfrm>
          <a:custGeom>
            <a:avLst/>
            <a:gdLst/>
            <a:ahLst/>
            <a:cxnLst/>
            <a:rect l="l" t="t" r="r" b="b"/>
            <a:pathLst>
              <a:path w="5454015" h="101600">
                <a:moveTo>
                  <a:pt x="5454015" y="0"/>
                </a:moveTo>
                <a:lnTo>
                  <a:pt x="0" y="0"/>
                </a:lnTo>
                <a:lnTo>
                  <a:pt x="0" y="101573"/>
                </a:lnTo>
                <a:lnTo>
                  <a:pt x="5454015" y="101573"/>
                </a:lnTo>
                <a:lnTo>
                  <a:pt x="545401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21373" y="453522"/>
            <a:ext cx="726694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180" dirty="0"/>
              <a:t>PERCEPTION IN INFORMATION</a:t>
            </a:r>
            <a:endParaRPr spc="10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7664" y="977393"/>
            <a:ext cx="7878233" cy="134620"/>
          </a:xfrm>
          <a:custGeom>
            <a:avLst/>
            <a:gdLst/>
            <a:ahLst/>
            <a:cxnLst/>
            <a:rect l="l" t="t" r="r" b="b"/>
            <a:pathLst>
              <a:path w="5908675" h="100965">
                <a:moveTo>
                  <a:pt x="5908548" y="0"/>
                </a:moveTo>
                <a:lnTo>
                  <a:pt x="0" y="0"/>
                </a:lnTo>
                <a:lnTo>
                  <a:pt x="0" y="100584"/>
                </a:lnTo>
                <a:lnTo>
                  <a:pt x="5908548" y="100584"/>
                </a:lnTo>
                <a:lnTo>
                  <a:pt x="59085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1916" y="463326"/>
            <a:ext cx="9496925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47" dirty="0"/>
              <a:t>WHAT IS THE INTERACTION DESIGN </a:t>
            </a:r>
            <a:r>
              <a:rPr lang="en-ID" b="1" spc="-247" dirty="0"/>
              <a:t>PROCESS</a:t>
            </a:r>
            <a:r>
              <a:rPr lang="en-ID" spc="-247" dirty="0"/>
              <a:t>?</a:t>
            </a:r>
            <a:endParaRPr spc="-180" dirty="0"/>
          </a:p>
        </p:txBody>
      </p:sp>
      <p:sp>
        <p:nvSpPr>
          <p:cNvPr id="7" name="object 7"/>
          <p:cNvSpPr txBox="1"/>
          <p:nvPr/>
        </p:nvSpPr>
        <p:spPr>
          <a:xfrm>
            <a:off x="2946401" y="4084319"/>
            <a:ext cx="6200140" cy="41207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2333" rIns="0" bIns="0" rtlCol="0">
            <a:spAutoFit/>
          </a:bodyPr>
          <a:lstStyle/>
          <a:p>
            <a:pPr marL="223514" algn="ctr">
              <a:spcBef>
                <a:spcPts val="333"/>
              </a:spcBef>
            </a:pPr>
            <a:r>
              <a:rPr lang="en-ID" sz="2400" b="1" spc="-40" dirty="0">
                <a:solidFill>
                  <a:srgbClr val="434343"/>
                </a:solidFill>
                <a:latin typeface="Trebuchet MS"/>
                <a:cs typeface="Trebuchet MS"/>
              </a:rPr>
              <a:t>Formulate</a:t>
            </a:r>
            <a:r>
              <a:rPr lang="en-ID" sz="2400" spc="-40" dirty="0">
                <a:solidFill>
                  <a:srgbClr val="434343"/>
                </a:solidFill>
                <a:latin typeface="Trebuchet MS"/>
                <a:cs typeface="Trebuchet MS"/>
              </a:rPr>
              <a:t> interaction design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1034" y="3363468"/>
            <a:ext cx="22834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400" b="1" spc="-193" dirty="0">
                <a:solidFill>
                  <a:srgbClr val="434343"/>
                </a:solidFill>
                <a:latin typeface="Trebuchet MS"/>
                <a:cs typeface="Trebuchet MS"/>
              </a:rPr>
              <a:t>MAIN PURPOSE :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6401" y="4846321"/>
            <a:ext cx="6200140" cy="421483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51647" rIns="0" bIns="0" rtlCol="0">
            <a:spAutoFit/>
          </a:bodyPr>
          <a:lstStyle/>
          <a:p>
            <a:pPr marL="223514" algn="ctr">
              <a:spcBef>
                <a:spcPts val="407"/>
              </a:spcBef>
            </a:pPr>
            <a:r>
              <a:rPr lang="en-ID"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Determine</a:t>
            </a:r>
            <a:r>
              <a:rPr lang="en-ID" sz="2400" spc="-67" dirty="0">
                <a:solidFill>
                  <a:srgbClr val="434343"/>
                </a:solidFill>
                <a:latin typeface="Trebuchet MS"/>
                <a:cs typeface="Trebuchet MS"/>
              </a:rPr>
              <a:t> the alternatives to use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9742" y="1684528"/>
            <a:ext cx="1578508" cy="157276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16215" cy="5143500"/>
            </a:xfrm>
            <a:custGeom>
              <a:avLst/>
              <a:gdLst/>
              <a:ahLst/>
              <a:cxnLst/>
              <a:rect l="l" t="t" r="r" b="b"/>
              <a:pathLst>
                <a:path w="7816215" h="5143500">
                  <a:moveTo>
                    <a:pt x="781596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7815960" y="5143500"/>
                  </a:lnTo>
                  <a:lnTo>
                    <a:pt x="7815960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816595" y="0"/>
              <a:ext cx="1327150" cy="5143500"/>
            </a:xfrm>
            <a:custGeom>
              <a:avLst/>
              <a:gdLst/>
              <a:ahLst/>
              <a:cxnLst/>
              <a:rect l="l" t="t" r="r" b="b"/>
              <a:pathLst>
                <a:path w="1327150" h="5143500">
                  <a:moveTo>
                    <a:pt x="1326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26769" y="5143500"/>
                  </a:lnTo>
                  <a:lnTo>
                    <a:pt x="1326769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6888" y="1441796"/>
            <a:ext cx="7115387" cy="3066138"/>
          </a:xfrm>
          <a:prstGeom prst="rect">
            <a:avLst/>
          </a:prstGeom>
        </p:spPr>
        <p:txBody>
          <a:bodyPr vert="horz" wrap="square" lIns="0" tIns="319193" rIns="0" bIns="0" rtlCol="0" anchor="ctr">
            <a:spAutoFit/>
          </a:bodyPr>
          <a:lstStyle/>
          <a:p>
            <a:pPr marL="93978" marR="6773" indent="-77890">
              <a:lnSpc>
                <a:spcPct val="84500"/>
              </a:lnSpc>
              <a:spcBef>
                <a:spcPts val="2513"/>
              </a:spcBef>
            </a:pPr>
            <a:r>
              <a:rPr sz="19200" spc="-8689" baseline="405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lang="en-ID" sz="4000" spc="-127" dirty="0">
                <a:solidFill>
                  <a:srgbClr val="F3F3F3"/>
                </a:solidFill>
                <a:latin typeface="Lucida Sans Unicode"/>
                <a:cs typeface="Lucida Sans Unicode"/>
              </a:rPr>
              <a:t>It is important to understand what the user understands and apply it to the design</a:t>
            </a:r>
            <a:endParaRPr sz="4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3007" y="977427"/>
            <a:ext cx="7926493" cy="135467"/>
          </a:xfrm>
          <a:custGeom>
            <a:avLst/>
            <a:gdLst/>
            <a:ahLst/>
            <a:cxnLst/>
            <a:rect l="l" t="t" r="r" b="b"/>
            <a:pathLst>
              <a:path w="5944870" h="101600">
                <a:moveTo>
                  <a:pt x="5944616" y="0"/>
                </a:moveTo>
                <a:lnTo>
                  <a:pt x="0" y="0"/>
                </a:lnTo>
                <a:lnTo>
                  <a:pt x="0" y="101573"/>
                </a:lnTo>
                <a:lnTo>
                  <a:pt x="5944616" y="101573"/>
                </a:lnTo>
                <a:lnTo>
                  <a:pt x="59446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69405" y="484300"/>
            <a:ext cx="77724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507" dirty="0"/>
              <a:t>EXAMPLES OF THE APPLICATION OF PERCEPTION</a:t>
            </a:r>
            <a:endParaRPr spc="107" dirty="0"/>
          </a:p>
        </p:txBody>
      </p:sp>
      <p:sp>
        <p:nvSpPr>
          <p:cNvPr id="9" name="object 9"/>
          <p:cNvSpPr txBox="1"/>
          <p:nvPr/>
        </p:nvSpPr>
        <p:spPr>
          <a:xfrm>
            <a:off x="2752681" y="2705101"/>
            <a:ext cx="2653507" cy="12885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15900"/>
              </a:lnSpc>
              <a:spcBef>
                <a:spcPts val="140"/>
              </a:spcBef>
            </a:pPr>
            <a:r>
              <a:rPr lang="en-ID" sz="2400" b="1" spc="-113" dirty="0">
                <a:solidFill>
                  <a:srgbClr val="585858"/>
                </a:solidFill>
                <a:latin typeface="Trebuchet MS"/>
                <a:cs typeface="Trebuchet MS"/>
              </a:rPr>
              <a:t>Basket</a:t>
            </a:r>
            <a:r>
              <a:rPr lang="en-ID" sz="2400" spc="-113" dirty="0">
                <a:solidFill>
                  <a:srgbClr val="585858"/>
                </a:solidFill>
                <a:latin typeface="Trebuchet MS"/>
                <a:cs typeface="Trebuchet MS"/>
              </a:rPr>
              <a:t> to describe the products to be purchased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968" y="1306577"/>
            <a:ext cx="4269232" cy="466343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9959" y="4281086"/>
            <a:ext cx="1681480" cy="8790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En</a:t>
            </a:r>
            <a:r>
              <a:rPr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ab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1867" b="1" spc="-12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19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fr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q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u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nt  </a:t>
            </a:r>
            <a:r>
              <a:rPr sz="1867" b="1" spc="-40" dirty="0">
                <a:solidFill>
                  <a:srgbClr val="434343"/>
                </a:solidFill>
                <a:latin typeface="Trebuchet MS"/>
                <a:cs typeface="Trebuchet MS"/>
              </a:rPr>
              <a:t>use</a:t>
            </a:r>
            <a:r>
              <a:rPr sz="1867" b="1" spc="-10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73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1867" b="1" spc="-16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1867" b="1" spc="-152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33" dirty="0">
                <a:solidFill>
                  <a:srgbClr val="434343"/>
                </a:solidFill>
                <a:latin typeface="Trebuchet MS"/>
                <a:cs typeface="Trebuchet MS"/>
              </a:rPr>
              <a:t>use  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shortcut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2729" y="4303099"/>
            <a:ext cx="182287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2796" marR="6773" indent="-426709">
              <a:spcBef>
                <a:spcPts val="133"/>
              </a:spcBef>
            </a:pP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Offe</a:t>
            </a:r>
            <a:r>
              <a:rPr sz="1867" b="1" spc="-10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info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mati</a:t>
            </a:r>
            <a:r>
              <a:rPr sz="1867" b="1" spc="-100" dirty="0">
                <a:solidFill>
                  <a:srgbClr val="434343"/>
                </a:solidFill>
                <a:latin typeface="Trebuchet MS"/>
                <a:cs typeface="Trebuchet MS"/>
              </a:rPr>
              <a:t>v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e  </a:t>
            </a:r>
            <a:r>
              <a:rPr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feedback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9895" y="4293278"/>
            <a:ext cx="16840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1342" marR="6773" indent="-175256">
              <a:spcBef>
                <a:spcPts val="133"/>
              </a:spcBef>
            </a:pPr>
            <a:r>
              <a:rPr sz="1867" b="1" spc="-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13" dirty="0">
                <a:solidFill>
                  <a:srgbClr val="434343"/>
                </a:solidFill>
                <a:latin typeface="Trebuchet MS"/>
                <a:cs typeface="Trebuchet MS"/>
              </a:rPr>
              <a:t>esi</a:t>
            </a:r>
            <a:r>
              <a:rPr sz="1867" b="1" spc="-33" dirty="0">
                <a:solidFill>
                  <a:srgbClr val="434343"/>
                </a:solidFill>
                <a:latin typeface="Trebuchet MS"/>
                <a:cs typeface="Trebuchet MS"/>
              </a:rPr>
              <a:t>g</a:t>
            </a:r>
            <a:r>
              <a:rPr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n</a:t>
            </a:r>
            <a:r>
              <a:rPr sz="1867" b="1" spc="-1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87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i</a:t>
            </a:r>
            <a:r>
              <a:rPr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1867" b="1" spc="-27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1867" b="1" dirty="0">
                <a:solidFill>
                  <a:srgbClr val="434343"/>
                </a:solidFill>
                <a:latin typeface="Trebuchet MS"/>
                <a:cs typeface="Trebuchet MS"/>
              </a:rPr>
              <a:t>og</a:t>
            </a:r>
            <a:r>
              <a:rPr sz="1867" b="1" spc="-17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o  </a:t>
            </a:r>
            <a:r>
              <a:rPr sz="1867" b="1" spc="-67" dirty="0">
                <a:solidFill>
                  <a:srgbClr val="434343"/>
                </a:solidFill>
                <a:latin typeface="Trebuchet MS"/>
                <a:cs typeface="Trebuchet MS"/>
              </a:rPr>
              <a:t>y</a:t>
            </a:r>
            <a:r>
              <a:rPr sz="1867" b="1" spc="-93" dirty="0">
                <a:solidFill>
                  <a:srgbClr val="434343"/>
                </a:solidFill>
                <a:latin typeface="Trebuchet MS"/>
                <a:cs typeface="Trebuchet MS"/>
              </a:rPr>
              <a:t>ie</a:t>
            </a:r>
            <a:r>
              <a:rPr sz="1867" b="1" spc="-53" dirty="0">
                <a:solidFill>
                  <a:srgbClr val="434343"/>
                </a:solidFill>
                <a:latin typeface="Trebuchet MS"/>
                <a:cs typeface="Trebuchet MS"/>
              </a:rPr>
              <a:t>l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r>
              <a:rPr sz="1867" b="1" spc="-187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867" b="1" spc="-60" dirty="0">
                <a:solidFill>
                  <a:srgbClr val="434343"/>
                </a:solidFill>
                <a:latin typeface="Trebuchet MS"/>
                <a:cs typeface="Trebuchet MS"/>
              </a:rPr>
              <a:t>closu</a:t>
            </a:r>
            <a:r>
              <a:rPr sz="1867" b="1" spc="-47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867" b="1" spc="-12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endParaRPr sz="1867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1107" y="1924303"/>
            <a:ext cx="1893624" cy="19913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342" y="1924303"/>
            <a:ext cx="1794052" cy="19913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6000" y="1975930"/>
            <a:ext cx="2203027" cy="2099733"/>
            <a:chOff x="6477000" y="1481947"/>
            <a:chExt cx="1652270" cy="15748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0" y="1481947"/>
              <a:ext cx="1652016" cy="15745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0295" y="1505712"/>
              <a:ext cx="832103" cy="83210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2223007" y="977427"/>
            <a:ext cx="7926493" cy="135467"/>
          </a:xfrm>
          <a:custGeom>
            <a:avLst/>
            <a:gdLst/>
            <a:ahLst/>
            <a:cxnLst/>
            <a:rect l="l" t="t" r="r" b="b"/>
            <a:pathLst>
              <a:path w="5944870" h="101600">
                <a:moveTo>
                  <a:pt x="5944616" y="0"/>
                </a:moveTo>
                <a:lnTo>
                  <a:pt x="0" y="0"/>
                </a:lnTo>
                <a:lnTo>
                  <a:pt x="0" y="101573"/>
                </a:lnTo>
                <a:lnTo>
                  <a:pt x="5944616" y="101573"/>
                </a:lnTo>
                <a:lnTo>
                  <a:pt x="594461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69837" y="453522"/>
            <a:ext cx="79696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pc="-180" dirty="0"/>
              <a:t>PERCEPTION AND 8 GOLDEN RULES</a:t>
            </a:r>
            <a:endParaRPr spc="-32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92" y="4419550"/>
            <a:ext cx="1748197" cy="430952"/>
          </a:xfrm>
          <a:prstGeom prst="rect">
            <a:avLst/>
          </a:prstGeom>
          <a:noFill/>
        </p:spPr>
        <p:txBody>
          <a:bodyPr vert="horz" wrap="square" lIns="0" tIns="20320" rIns="0" bIns="0" rtlCol="0">
            <a:spAutoFit/>
          </a:bodyPr>
          <a:lstStyle/>
          <a:p>
            <a:pPr marL="15875" algn="ctr">
              <a:spcBef>
                <a:spcPts val="160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AT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EN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4656" y="4440874"/>
            <a:ext cx="189230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b="1" spc="-7" dirty="0">
                <a:solidFill>
                  <a:srgbClr val="434343"/>
                </a:solidFill>
                <a:latin typeface="Calibri"/>
                <a:cs typeface="Calibri"/>
              </a:rPr>
              <a:t>PERCEPTION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1675" y="4416552"/>
            <a:ext cx="1525271" cy="4275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MEMOR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707" y="4416552"/>
            <a:ext cx="19939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667" b="1" dirty="0">
                <a:solidFill>
                  <a:srgbClr val="434343"/>
                </a:solidFill>
                <a:cs typeface="Calibri"/>
              </a:rPr>
              <a:t>LANGUAGE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432" y="4403004"/>
            <a:ext cx="25025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667" b="1" spc="-7" dirty="0">
                <a:solidFill>
                  <a:srgbClr val="434343"/>
                </a:solidFill>
                <a:cs typeface="Calibri"/>
              </a:rPr>
              <a:t>METACOGNITION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86" y="2718815"/>
            <a:ext cx="1064028" cy="1219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415" y="2820415"/>
            <a:ext cx="1192784" cy="1192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4500" y="2820415"/>
            <a:ext cx="11430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1600" y="2856992"/>
            <a:ext cx="1194816" cy="1194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3019" y="2718815"/>
            <a:ext cx="1142683" cy="138582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4751" y="379553"/>
            <a:ext cx="95580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70080" algn="ctr">
              <a:lnSpc>
                <a:spcPct val="100000"/>
              </a:lnSpc>
              <a:spcBef>
                <a:spcPts val="133"/>
              </a:spcBef>
            </a:pPr>
            <a:r>
              <a:rPr lang="en-ID" spc="-260" dirty="0"/>
              <a:t>PROCESSES INVOLVING COGNITION</a:t>
            </a:r>
            <a:endParaRPr spc="107" dirty="0"/>
          </a:p>
        </p:txBody>
      </p:sp>
    </p:spTree>
    <p:extLst>
      <p:ext uri="{BB962C8B-B14F-4D97-AF65-F5344CB8AC3E}">
        <p14:creationId xmlns:p14="http://schemas.microsoft.com/office/powerpoint/2010/main" val="2006569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8171" y="1600461"/>
            <a:ext cx="4075658" cy="722548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46473" rIns="0" bIns="0" rtlCol="0">
            <a:spAutoFit/>
          </a:bodyPr>
          <a:lstStyle/>
          <a:p>
            <a:pPr marL="15875" algn="ctr">
              <a:spcBef>
                <a:spcPts val="1153"/>
              </a:spcBef>
            </a:pPr>
            <a:r>
              <a:rPr lang="en-ID" sz="1867" b="1" dirty="0">
                <a:solidFill>
                  <a:srgbClr val="434343"/>
                </a:solidFill>
                <a:cs typeface="Calibri"/>
              </a:rPr>
              <a:t>Internalization</a:t>
            </a:r>
            <a:r>
              <a:rPr lang="en-ID" sz="1867" dirty="0">
                <a:solidFill>
                  <a:srgbClr val="434343"/>
                </a:solidFill>
                <a:cs typeface="Calibri"/>
              </a:rPr>
              <a:t> and </a:t>
            </a:r>
            <a:r>
              <a:rPr lang="en-ID" sz="1867" b="1" dirty="0">
                <a:solidFill>
                  <a:srgbClr val="434343"/>
                </a:solidFill>
                <a:cs typeface="Calibri"/>
              </a:rPr>
              <a:t>externalization</a:t>
            </a:r>
            <a:r>
              <a:rPr lang="en-ID" sz="1867" dirty="0">
                <a:solidFill>
                  <a:srgbClr val="434343"/>
                </a:solidFill>
                <a:cs typeface="Calibri"/>
              </a:rPr>
              <a:t> of information</a:t>
            </a:r>
            <a:endParaRPr sz="1867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1424" y="2820415"/>
            <a:ext cx="2190749" cy="2336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91760" y="977427"/>
            <a:ext cx="2123440" cy="135467"/>
          </a:xfrm>
          <a:custGeom>
            <a:avLst/>
            <a:gdLst/>
            <a:ahLst/>
            <a:cxnLst/>
            <a:rect l="l" t="t" r="r" b="b"/>
            <a:pathLst>
              <a:path w="1592579" h="101600">
                <a:moveTo>
                  <a:pt x="1592452" y="0"/>
                </a:moveTo>
                <a:lnTo>
                  <a:pt x="0" y="0"/>
                </a:lnTo>
                <a:lnTo>
                  <a:pt x="0" y="101573"/>
                </a:lnTo>
                <a:lnTo>
                  <a:pt x="1592452" y="101573"/>
                </a:lnTo>
                <a:lnTo>
                  <a:pt x="159245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88204" y="453522"/>
            <a:ext cx="207094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spc="-327" dirty="0"/>
              <a:t>MEMO</a:t>
            </a:r>
            <a:r>
              <a:rPr spc="-313" dirty="0"/>
              <a:t>R</a:t>
            </a:r>
            <a:r>
              <a:rPr lang="en-US" spc="107" dirty="0"/>
              <a:t>Y</a:t>
            </a:r>
            <a:endParaRPr spc="107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76032" y="1834896"/>
            <a:ext cx="3103033" cy="3007360"/>
          </a:xfrm>
          <a:custGeom>
            <a:avLst/>
            <a:gdLst/>
            <a:ahLst/>
            <a:cxnLst/>
            <a:rect l="l" t="t" r="r" b="b"/>
            <a:pathLst>
              <a:path w="2327275" h="2255520">
                <a:moveTo>
                  <a:pt x="1950847" y="0"/>
                </a:moveTo>
                <a:lnTo>
                  <a:pt x="375792" y="0"/>
                </a:lnTo>
                <a:lnTo>
                  <a:pt x="328675" y="2920"/>
                </a:lnTo>
                <a:lnTo>
                  <a:pt x="283337" y="11429"/>
                </a:lnTo>
                <a:lnTo>
                  <a:pt x="240029" y="25273"/>
                </a:lnTo>
                <a:lnTo>
                  <a:pt x="199136" y="44068"/>
                </a:lnTo>
                <a:lnTo>
                  <a:pt x="161162" y="67310"/>
                </a:lnTo>
                <a:lnTo>
                  <a:pt x="126237" y="94868"/>
                </a:lnTo>
                <a:lnTo>
                  <a:pt x="94868" y="126237"/>
                </a:lnTo>
                <a:lnTo>
                  <a:pt x="67310" y="161162"/>
                </a:lnTo>
                <a:lnTo>
                  <a:pt x="44068" y="199136"/>
                </a:lnTo>
                <a:lnTo>
                  <a:pt x="25273" y="240029"/>
                </a:lnTo>
                <a:lnTo>
                  <a:pt x="11429" y="283337"/>
                </a:lnTo>
                <a:lnTo>
                  <a:pt x="2921" y="328675"/>
                </a:lnTo>
                <a:lnTo>
                  <a:pt x="0" y="375919"/>
                </a:lnTo>
                <a:lnTo>
                  <a:pt x="0" y="1879219"/>
                </a:lnTo>
                <a:lnTo>
                  <a:pt x="2921" y="1926463"/>
                </a:lnTo>
                <a:lnTo>
                  <a:pt x="11429" y="1971802"/>
                </a:lnTo>
                <a:lnTo>
                  <a:pt x="25273" y="2015108"/>
                </a:lnTo>
                <a:lnTo>
                  <a:pt x="44068" y="2056002"/>
                </a:lnTo>
                <a:lnTo>
                  <a:pt x="67310" y="2093976"/>
                </a:lnTo>
                <a:lnTo>
                  <a:pt x="94868" y="2128901"/>
                </a:lnTo>
                <a:lnTo>
                  <a:pt x="126237" y="2160269"/>
                </a:lnTo>
                <a:lnTo>
                  <a:pt x="161162" y="2187829"/>
                </a:lnTo>
                <a:lnTo>
                  <a:pt x="199136" y="2211069"/>
                </a:lnTo>
                <a:lnTo>
                  <a:pt x="240029" y="2229866"/>
                </a:lnTo>
                <a:lnTo>
                  <a:pt x="283337" y="2243709"/>
                </a:lnTo>
                <a:lnTo>
                  <a:pt x="328675" y="2252217"/>
                </a:lnTo>
                <a:lnTo>
                  <a:pt x="375792" y="2255139"/>
                </a:lnTo>
                <a:lnTo>
                  <a:pt x="1950847" y="2255139"/>
                </a:lnTo>
                <a:lnTo>
                  <a:pt x="1997964" y="2252217"/>
                </a:lnTo>
                <a:lnTo>
                  <a:pt x="2043429" y="2243709"/>
                </a:lnTo>
                <a:lnTo>
                  <a:pt x="2086736" y="2229866"/>
                </a:lnTo>
                <a:lnTo>
                  <a:pt x="2127504" y="2211069"/>
                </a:lnTo>
                <a:lnTo>
                  <a:pt x="2165604" y="2187829"/>
                </a:lnTo>
                <a:lnTo>
                  <a:pt x="2200529" y="2160269"/>
                </a:lnTo>
                <a:lnTo>
                  <a:pt x="2231898" y="2128901"/>
                </a:lnTo>
                <a:lnTo>
                  <a:pt x="2259329" y="2093976"/>
                </a:lnTo>
                <a:lnTo>
                  <a:pt x="2282698" y="2056002"/>
                </a:lnTo>
                <a:lnTo>
                  <a:pt x="2301367" y="2015108"/>
                </a:lnTo>
                <a:lnTo>
                  <a:pt x="2315209" y="1971802"/>
                </a:lnTo>
                <a:lnTo>
                  <a:pt x="2323719" y="1926463"/>
                </a:lnTo>
                <a:lnTo>
                  <a:pt x="2326767" y="1879219"/>
                </a:lnTo>
                <a:lnTo>
                  <a:pt x="2326767" y="375919"/>
                </a:lnTo>
                <a:lnTo>
                  <a:pt x="2323465" y="326516"/>
                </a:lnTo>
                <a:lnTo>
                  <a:pt x="2313812" y="278256"/>
                </a:lnTo>
                <a:lnTo>
                  <a:pt x="2298065" y="232028"/>
                </a:lnTo>
                <a:lnTo>
                  <a:pt x="2276475" y="188213"/>
                </a:lnTo>
                <a:lnTo>
                  <a:pt x="2249297" y="147319"/>
                </a:lnTo>
                <a:lnTo>
                  <a:pt x="2216657" y="110108"/>
                </a:lnTo>
                <a:lnTo>
                  <a:pt x="2179447" y="77469"/>
                </a:lnTo>
                <a:lnTo>
                  <a:pt x="2138553" y="50164"/>
                </a:lnTo>
                <a:lnTo>
                  <a:pt x="2094737" y="28575"/>
                </a:lnTo>
                <a:lnTo>
                  <a:pt x="2048382" y="12826"/>
                </a:lnTo>
                <a:lnTo>
                  <a:pt x="2000250" y="3301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4565905" y="1834896"/>
            <a:ext cx="3103033" cy="3007360"/>
            <a:chOff x="3424428" y="1376172"/>
            <a:chExt cx="2327275" cy="2255520"/>
          </a:xfrm>
        </p:grpSpPr>
        <p:sp>
          <p:nvSpPr>
            <p:cNvPr id="4" name="object 4"/>
            <p:cNvSpPr/>
            <p:nvPr/>
          </p:nvSpPr>
          <p:spPr>
            <a:xfrm>
              <a:off x="3424428" y="1376172"/>
              <a:ext cx="2327275" cy="2255520"/>
            </a:xfrm>
            <a:custGeom>
              <a:avLst/>
              <a:gdLst/>
              <a:ahLst/>
              <a:cxnLst/>
              <a:rect l="l" t="t" r="r" b="b"/>
              <a:pathLst>
                <a:path w="2327275" h="2255520">
                  <a:moveTo>
                    <a:pt x="1950847" y="0"/>
                  </a:moveTo>
                  <a:lnTo>
                    <a:pt x="375793" y="0"/>
                  </a:lnTo>
                  <a:lnTo>
                    <a:pt x="328675" y="2920"/>
                  </a:lnTo>
                  <a:lnTo>
                    <a:pt x="283337" y="11429"/>
                  </a:lnTo>
                  <a:lnTo>
                    <a:pt x="240030" y="25273"/>
                  </a:lnTo>
                  <a:lnTo>
                    <a:pt x="199136" y="44068"/>
                  </a:lnTo>
                  <a:lnTo>
                    <a:pt x="161162" y="67310"/>
                  </a:lnTo>
                  <a:lnTo>
                    <a:pt x="126237" y="94868"/>
                  </a:lnTo>
                  <a:lnTo>
                    <a:pt x="94869" y="126237"/>
                  </a:lnTo>
                  <a:lnTo>
                    <a:pt x="67310" y="161162"/>
                  </a:lnTo>
                  <a:lnTo>
                    <a:pt x="44069" y="199136"/>
                  </a:lnTo>
                  <a:lnTo>
                    <a:pt x="25273" y="240029"/>
                  </a:lnTo>
                  <a:lnTo>
                    <a:pt x="11430" y="283337"/>
                  </a:lnTo>
                  <a:lnTo>
                    <a:pt x="2921" y="328675"/>
                  </a:lnTo>
                  <a:lnTo>
                    <a:pt x="0" y="375919"/>
                  </a:lnTo>
                  <a:lnTo>
                    <a:pt x="0" y="1879219"/>
                  </a:lnTo>
                  <a:lnTo>
                    <a:pt x="2921" y="1926463"/>
                  </a:lnTo>
                  <a:lnTo>
                    <a:pt x="11430" y="1971802"/>
                  </a:lnTo>
                  <a:lnTo>
                    <a:pt x="25273" y="2015108"/>
                  </a:lnTo>
                  <a:lnTo>
                    <a:pt x="44069" y="2056002"/>
                  </a:lnTo>
                  <a:lnTo>
                    <a:pt x="67310" y="2093976"/>
                  </a:lnTo>
                  <a:lnTo>
                    <a:pt x="94869" y="2128901"/>
                  </a:lnTo>
                  <a:lnTo>
                    <a:pt x="126237" y="2160269"/>
                  </a:lnTo>
                  <a:lnTo>
                    <a:pt x="161162" y="2187829"/>
                  </a:lnTo>
                  <a:lnTo>
                    <a:pt x="199136" y="2211069"/>
                  </a:lnTo>
                  <a:lnTo>
                    <a:pt x="240030" y="2229866"/>
                  </a:lnTo>
                  <a:lnTo>
                    <a:pt x="283337" y="2243709"/>
                  </a:lnTo>
                  <a:lnTo>
                    <a:pt x="328675" y="2252217"/>
                  </a:lnTo>
                  <a:lnTo>
                    <a:pt x="375793" y="2255139"/>
                  </a:lnTo>
                  <a:lnTo>
                    <a:pt x="1950847" y="2255139"/>
                  </a:lnTo>
                  <a:lnTo>
                    <a:pt x="1997964" y="2252217"/>
                  </a:lnTo>
                  <a:lnTo>
                    <a:pt x="2043430" y="2243709"/>
                  </a:lnTo>
                  <a:lnTo>
                    <a:pt x="2086737" y="2229866"/>
                  </a:lnTo>
                  <a:lnTo>
                    <a:pt x="2127504" y="2211069"/>
                  </a:lnTo>
                  <a:lnTo>
                    <a:pt x="2165604" y="2187829"/>
                  </a:lnTo>
                  <a:lnTo>
                    <a:pt x="2200529" y="2160269"/>
                  </a:lnTo>
                  <a:lnTo>
                    <a:pt x="2231898" y="2128901"/>
                  </a:lnTo>
                  <a:lnTo>
                    <a:pt x="2259330" y="2093976"/>
                  </a:lnTo>
                  <a:lnTo>
                    <a:pt x="2282698" y="2056002"/>
                  </a:lnTo>
                  <a:lnTo>
                    <a:pt x="2301367" y="2015108"/>
                  </a:lnTo>
                  <a:lnTo>
                    <a:pt x="2315210" y="1971802"/>
                  </a:lnTo>
                  <a:lnTo>
                    <a:pt x="2323719" y="1926463"/>
                  </a:lnTo>
                  <a:lnTo>
                    <a:pt x="2326767" y="1879219"/>
                  </a:lnTo>
                  <a:lnTo>
                    <a:pt x="2326767" y="375919"/>
                  </a:lnTo>
                  <a:lnTo>
                    <a:pt x="2323465" y="326516"/>
                  </a:lnTo>
                  <a:lnTo>
                    <a:pt x="2313813" y="278256"/>
                  </a:lnTo>
                  <a:lnTo>
                    <a:pt x="2298065" y="232028"/>
                  </a:lnTo>
                  <a:lnTo>
                    <a:pt x="2276475" y="188213"/>
                  </a:lnTo>
                  <a:lnTo>
                    <a:pt x="2249297" y="147319"/>
                  </a:lnTo>
                  <a:lnTo>
                    <a:pt x="2216658" y="110108"/>
                  </a:lnTo>
                  <a:lnTo>
                    <a:pt x="2179447" y="77469"/>
                  </a:lnTo>
                  <a:lnTo>
                    <a:pt x="2138553" y="50164"/>
                  </a:lnTo>
                  <a:lnTo>
                    <a:pt x="2094738" y="28575"/>
                  </a:lnTo>
                  <a:lnTo>
                    <a:pt x="2048383" y="12826"/>
                  </a:lnTo>
                  <a:lnTo>
                    <a:pt x="2000250" y="3301"/>
                  </a:lnTo>
                  <a:lnTo>
                    <a:pt x="195084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1898904"/>
              <a:ext cx="765048" cy="7086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824975" y="2414015"/>
            <a:ext cx="1194647" cy="1210733"/>
            <a:chOff x="6618731" y="1810511"/>
            <a:chExt cx="895985" cy="908050"/>
          </a:xfrm>
        </p:grpSpPr>
        <p:sp>
          <p:nvSpPr>
            <p:cNvPr id="7" name="object 7"/>
            <p:cNvSpPr/>
            <p:nvPr/>
          </p:nvSpPr>
          <p:spPr>
            <a:xfrm>
              <a:off x="6618731" y="1810511"/>
              <a:ext cx="895985" cy="908050"/>
            </a:xfrm>
            <a:custGeom>
              <a:avLst/>
              <a:gdLst/>
              <a:ahLst/>
              <a:cxnLst/>
              <a:rect l="l" t="t" r="r" b="b"/>
              <a:pathLst>
                <a:path w="895984" h="908050">
                  <a:moveTo>
                    <a:pt x="447928" y="0"/>
                  </a:moveTo>
                  <a:lnTo>
                    <a:pt x="399161" y="2666"/>
                  </a:lnTo>
                  <a:lnTo>
                    <a:pt x="351917" y="10413"/>
                  </a:lnTo>
                  <a:lnTo>
                    <a:pt x="306324" y="23113"/>
                  </a:lnTo>
                  <a:lnTo>
                    <a:pt x="262890" y="40386"/>
                  </a:lnTo>
                  <a:lnTo>
                    <a:pt x="221869" y="61975"/>
                  </a:lnTo>
                  <a:lnTo>
                    <a:pt x="183388" y="87630"/>
                  </a:lnTo>
                  <a:lnTo>
                    <a:pt x="147827" y="116967"/>
                  </a:lnTo>
                  <a:lnTo>
                    <a:pt x="115443" y="149860"/>
                  </a:lnTo>
                  <a:lnTo>
                    <a:pt x="86487" y="185927"/>
                  </a:lnTo>
                  <a:lnTo>
                    <a:pt x="61214" y="224917"/>
                  </a:lnTo>
                  <a:lnTo>
                    <a:pt x="39877" y="266445"/>
                  </a:lnTo>
                  <a:lnTo>
                    <a:pt x="22860" y="310514"/>
                  </a:lnTo>
                  <a:lnTo>
                    <a:pt x="10287" y="356615"/>
                  </a:lnTo>
                  <a:lnTo>
                    <a:pt x="2667" y="404494"/>
                  </a:lnTo>
                  <a:lnTo>
                    <a:pt x="0" y="454025"/>
                  </a:lnTo>
                  <a:lnTo>
                    <a:pt x="2667" y="503427"/>
                  </a:lnTo>
                  <a:lnTo>
                    <a:pt x="10287" y="551433"/>
                  </a:lnTo>
                  <a:lnTo>
                    <a:pt x="22860" y="597535"/>
                  </a:lnTo>
                  <a:lnTo>
                    <a:pt x="39877" y="641476"/>
                  </a:lnTo>
                  <a:lnTo>
                    <a:pt x="61214" y="683132"/>
                  </a:lnTo>
                  <a:lnTo>
                    <a:pt x="86487" y="722121"/>
                  </a:lnTo>
                  <a:lnTo>
                    <a:pt x="115443" y="758189"/>
                  </a:lnTo>
                  <a:lnTo>
                    <a:pt x="147827" y="791082"/>
                  </a:lnTo>
                  <a:lnTo>
                    <a:pt x="183388" y="820419"/>
                  </a:lnTo>
                  <a:lnTo>
                    <a:pt x="221869" y="846074"/>
                  </a:lnTo>
                  <a:lnTo>
                    <a:pt x="262890" y="867663"/>
                  </a:lnTo>
                  <a:lnTo>
                    <a:pt x="306324" y="884808"/>
                  </a:lnTo>
                  <a:lnTo>
                    <a:pt x="351917" y="897508"/>
                  </a:lnTo>
                  <a:lnTo>
                    <a:pt x="399161" y="905382"/>
                  </a:lnTo>
                  <a:lnTo>
                    <a:pt x="447928" y="908050"/>
                  </a:lnTo>
                  <a:lnTo>
                    <a:pt x="496824" y="905382"/>
                  </a:lnTo>
                  <a:lnTo>
                    <a:pt x="544068" y="897508"/>
                  </a:lnTo>
                  <a:lnTo>
                    <a:pt x="589534" y="884808"/>
                  </a:lnTo>
                  <a:lnTo>
                    <a:pt x="632968" y="867663"/>
                  </a:lnTo>
                  <a:lnTo>
                    <a:pt x="674116" y="846074"/>
                  </a:lnTo>
                  <a:lnTo>
                    <a:pt x="712470" y="820419"/>
                  </a:lnTo>
                  <a:lnTo>
                    <a:pt x="748157" y="791082"/>
                  </a:lnTo>
                  <a:lnTo>
                    <a:pt x="780542" y="758189"/>
                  </a:lnTo>
                  <a:lnTo>
                    <a:pt x="809498" y="722121"/>
                  </a:lnTo>
                  <a:lnTo>
                    <a:pt x="834771" y="683132"/>
                  </a:lnTo>
                  <a:lnTo>
                    <a:pt x="856107" y="641476"/>
                  </a:lnTo>
                  <a:lnTo>
                    <a:pt x="873125" y="597535"/>
                  </a:lnTo>
                  <a:lnTo>
                    <a:pt x="885571" y="551433"/>
                  </a:lnTo>
                  <a:lnTo>
                    <a:pt x="893318" y="503427"/>
                  </a:lnTo>
                  <a:lnTo>
                    <a:pt x="895985" y="454025"/>
                  </a:lnTo>
                  <a:lnTo>
                    <a:pt x="893064" y="402717"/>
                  </a:lnTo>
                  <a:lnTo>
                    <a:pt x="884554" y="352551"/>
                  </a:lnTo>
                  <a:lnTo>
                    <a:pt x="870712" y="303911"/>
                  </a:lnTo>
                  <a:lnTo>
                    <a:pt x="851662" y="257175"/>
                  </a:lnTo>
                  <a:lnTo>
                    <a:pt x="827532" y="212851"/>
                  </a:lnTo>
                  <a:lnTo>
                    <a:pt x="798449" y="171195"/>
                  </a:lnTo>
                  <a:lnTo>
                    <a:pt x="764667" y="132969"/>
                  </a:lnTo>
                  <a:lnTo>
                    <a:pt x="726948" y="98806"/>
                  </a:lnTo>
                  <a:lnTo>
                    <a:pt x="685926" y="69341"/>
                  </a:lnTo>
                  <a:lnTo>
                    <a:pt x="642239" y="44830"/>
                  </a:lnTo>
                  <a:lnTo>
                    <a:pt x="596011" y="25526"/>
                  </a:lnTo>
                  <a:lnTo>
                    <a:pt x="548004" y="11429"/>
                  </a:lnTo>
                  <a:lnTo>
                    <a:pt x="498475" y="2921"/>
                  </a:lnTo>
                  <a:lnTo>
                    <a:pt x="447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8355" y="1854707"/>
              <a:ext cx="819911" cy="81991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213104" y="1834896"/>
            <a:ext cx="3103033" cy="3007360"/>
          </a:xfrm>
          <a:custGeom>
            <a:avLst/>
            <a:gdLst/>
            <a:ahLst/>
            <a:cxnLst/>
            <a:rect l="l" t="t" r="r" b="b"/>
            <a:pathLst>
              <a:path w="2327275" h="2255520">
                <a:moveTo>
                  <a:pt x="1950847" y="0"/>
                </a:moveTo>
                <a:lnTo>
                  <a:pt x="375793" y="0"/>
                </a:lnTo>
                <a:lnTo>
                  <a:pt x="328688" y="2920"/>
                </a:lnTo>
                <a:lnTo>
                  <a:pt x="283298" y="11429"/>
                </a:lnTo>
                <a:lnTo>
                  <a:pt x="240004" y="25273"/>
                </a:lnTo>
                <a:lnTo>
                  <a:pt x="199148" y="44068"/>
                </a:lnTo>
                <a:lnTo>
                  <a:pt x="161112" y="67310"/>
                </a:lnTo>
                <a:lnTo>
                  <a:pt x="126225" y="94868"/>
                </a:lnTo>
                <a:lnTo>
                  <a:pt x="94856" y="126237"/>
                </a:lnTo>
                <a:lnTo>
                  <a:pt x="67335" y="161162"/>
                </a:lnTo>
                <a:lnTo>
                  <a:pt x="44030" y="199136"/>
                </a:lnTo>
                <a:lnTo>
                  <a:pt x="25298" y="240029"/>
                </a:lnTo>
                <a:lnTo>
                  <a:pt x="11480" y="283337"/>
                </a:lnTo>
                <a:lnTo>
                  <a:pt x="2933" y="328675"/>
                </a:lnTo>
                <a:lnTo>
                  <a:pt x="0" y="375919"/>
                </a:lnTo>
                <a:lnTo>
                  <a:pt x="0" y="1879219"/>
                </a:lnTo>
                <a:lnTo>
                  <a:pt x="2933" y="1926463"/>
                </a:lnTo>
                <a:lnTo>
                  <a:pt x="11480" y="1971802"/>
                </a:lnTo>
                <a:lnTo>
                  <a:pt x="25298" y="2015108"/>
                </a:lnTo>
                <a:lnTo>
                  <a:pt x="44030" y="2056002"/>
                </a:lnTo>
                <a:lnTo>
                  <a:pt x="67335" y="2093976"/>
                </a:lnTo>
                <a:lnTo>
                  <a:pt x="94856" y="2128901"/>
                </a:lnTo>
                <a:lnTo>
                  <a:pt x="126225" y="2160269"/>
                </a:lnTo>
                <a:lnTo>
                  <a:pt x="161112" y="2187829"/>
                </a:lnTo>
                <a:lnTo>
                  <a:pt x="199148" y="2211069"/>
                </a:lnTo>
                <a:lnTo>
                  <a:pt x="240004" y="2229866"/>
                </a:lnTo>
                <a:lnTo>
                  <a:pt x="283298" y="2243709"/>
                </a:lnTo>
                <a:lnTo>
                  <a:pt x="328688" y="2252217"/>
                </a:lnTo>
                <a:lnTo>
                  <a:pt x="375793" y="2255139"/>
                </a:lnTo>
                <a:lnTo>
                  <a:pt x="1950847" y="2255139"/>
                </a:lnTo>
                <a:lnTo>
                  <a:pt x="1997964" y="2252217"/>
                </a:lnTo>
                <a:lnTo>
                  <a:pt x="2043429" y="2243709"/>
                </a:lnTo>
                <a:lnTo>
                  <a:pt x="2086737" y="2229866"/>
                </a:lnTo>
                <a:lnTo>
                  <a:pt x="2127504" y="2211069"/>
                </a:lnTo>
                <a:lnTo>
                  <a:pt x="2165604" y="2187829"/>
                </a:lnTo>
                <a:lnTo>
                  <a:pt x="2200529" y="2160269"/>
                </a:lnTo>
                <a:lnTo>
                  <a:pt x="2231898" y="2128901"/>
                </a:lnTo>
                <a:lnTo>
                  <a:pt x="2259329" y="2093976"/>
                </a:lnTo>
                <a:lnTo>
                  <a:pt x="2282698" y="2056002"/>
                </a:lnTo>
                <a:lnTo>
                  <a:pt x="2301366" y="2015108"/>
                </a:lnTo>
                <a:lnTo>
                  <a:pt x="2315210" y="1971802"/>
                </a:lnTo>
                <a:lnTo>
                  <a:pt x="2323719" y="1926463"/>
                </a:lnTo>
                <a:lnTo>
                  <a:pt x="2326766" y="1879219"/>
                </a:lnTo>
                <a:lnTo>
                  <a:pt x="2326766" y="375919"/>
                </a:lnTo>
                <a:lnTo>
                  <a:pt x="2323465" y="326516"/>
                </a:lnTo>
                <a:lnTo>
                  <a:pt x="2313813" y="278256"/>
                </a:lnTo>
                <a:lnTo>
                  <a:pt x="2298065" y="232028"/>
                </a:lnTo>
                <a:lnTo>
                  <a:pt x="2276475" y="188213"/>
                </a:lnTo>
                <a:lnTo>
                  <a:pt x="2249297" y="147319"/>
                </a:lnTo>
                <a:lnTo>
                  <a:pt x="2216658" y="110108"/>
                </a:lnTo>
                <a:lnTo>
                  <a:pt x="2179447" y="77469"/>
                </a:lnTo>
                <a:lnTo>
                  <a:pt x="2138553" y="50164"/>
                </a:lnTo>
                <a:lnTo>
                  <a:pt x="2094738" y="28575"/>
                </a:lnTo>
                <a:lnTo>
                  <a:pt x="2048383" y="12826"/>
                </a:lnTo>
                <a:lnTo>
                  <a:pt x="2000250" y="3301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0" name="object 10"/>
          <p:cNvGrpSpPr/>
          <p:nvPr/>
        </p:nvGrpSpPr>
        <p:grpSpPr>
          <a:xfrm>
            <a:off x="0" y="6179319"/>
            <a:ext cx="12192000" cy="678179"/>
            <a:chOff x="0" y="4634489"/>
            <a:chExt cx="9144000" cy="508634"/>
          </a:xfrm>
        </p:grpSpPr>
        <p:sp>
          <p:nvSpPr>
            <p:cNvPr id="11" name="object 11"/>
            <p:cNvSpPr/>
            <p:nvPr/>
          </p:nvSpPr>
          <p:spPr>
            <a:xfrm>
              <a:off x="0" y="4639050"/>
              <a:ext cx="4615815" cy="504190"/>
            </a:xfrm>
            <a:custGeom>
              <a:avLst/>
              <a:gdLst/>
              <a:ahLst/>
              <a:cxnLst/>
              <a:rect l="l" t="t" r="r" b="b"/>
              <a:pathLst>
                <a:path w="4615815" h="504189">
                  <a:moveTo>
                    <a:pt x="4615688" y="0"/>
                  </a:moveTo>
                  <a:lnTo>
                    <a:pt x="0" y="0"/>
                  </a:lnTo>
                  <a:lnTo>
                    <a:pt x="0" y="503923"/>
                  </a:lnTo>
                  <a:lnTo>
                    <a:pt x="4615688" y="503923"/>
                  </a:lnTo>
                  <a:lnTo>
                    <a:pt x="4615688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4671" y="4634489"/>
              <a:ext cx="4529455" cy="505459"/>
            </a:xfrm>
            <a:custGeom>
              <a:avLst/>
              <a:gdLst/>
              <a:ahLst/>
              <a:cxnLst/>
              <a:rect l="l" t="t" r="r" b="b"/>
              <a:pathLst>
                <a:path w="4529455" h="505460">
                  <a:moveTo>
                    <a:pt x="4529201" y="0"/>
                  </a:moveTo>
                  <a:lnTo>
                    <a:pt x="0" y="0"/>
                  </a:lnTo>
                  <a:lnTo>
                    <a:pt x="0" y="505434"/>
                  </a:lnTo>
                  <a:lnTo>
                    <a:pt x="4529201" y="505434"/>
                  </a:lnTo>
                  <a:lnTo>
                    <a:pt x="4529201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49" y="4815839"/>
              <a:ext cx="1578483" cy="1767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9001" y="4815839"/>
              <a:ext cx="164592" cy="17678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43097" y="3936049"/>
            <a:ext cx="1877907" cy="66370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 indent="-65192" algn="ctr">
              <a:lnSpc>
                <a:spcPct val="118300"/>
              </a:lnSpc>
              <a:spcBef>
                <a:spcPts val="120"/>
              </a:spcBef>
            </a:pPr>
            <a:r>
              <a:rPr lang="en-ID" sz="1867" b="1" spc="-160" dirty="0">
                <a:latin typeface="Trebuchet MS"/>
                <a:cs typeface="Trebuchet MS"/>
              </a:rPr>
              <a:t>Can't remember all information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7453" y="3875159"/>
            <a:ext cx="1341120" cy="66456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5875" marR="6773" algn="ctr">
              <a:lnSpc>
                <a:spcPct val="117900"/>
              </a:lnSpc>
              <a:spcBef>
                <a:spcPts val="127"/>
              </a:spcBef>
            </a:pPr>
            <a:r>
              <a:rPr lang="en-ID" sz="1867" b="1" spc="207" dirty="0">
                <a:latin typeface="Trebuchet MS"/>
                <a:cs typeface="Trebuchet MS"/>
              </a:rPr>
              <a:t>Requires context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3841" y="3982654"/>
            <a:ext cx="239691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ctr">
              <a:spcBef>
                <a:spcPts val="140"/>
              </a:spcBef>
            </a:pPr>
            <a:r>
              <a:rPr lang="en-ID" sz="1867" b="1" spc="-100" dirty="0">
                <a:latin typeface="Trebuchet MS"/>
                <a:cs typeface="Trebuchet MS"/>
              </a:rPr>
              <a:t>It is easier to recognize than to recall</a:t>
            </a:r>
            <a:endParaRPr sz="1867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81632" y="2190497"/>
            <a:ext cx="1766147" cy="1435100"/>
            <a:chOff x="1411224" y="1642872"/>
            <a:chExt cx="1324610" cy="107632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1012" y="1949196"/>
              <a:ext cx="734568" cy="7696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224" y="1642872"/>
              <a:ext cx="984503" cy="1031747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127248" y="977427"/>
            <a:ext cx="6161193" cy="135467"/>
          </a:xfrm>
          <a:custGeom>
            <a:avLst/>
            <a:gdLst/>
            <a:ahLst/>
            <a:cxnLst/>
            <a:rect l="l" t="t" r="r" b="b"/>
            <a:pathLst>
              <a:path w="4620895" h="101600">
                <a:moveTo>
                  <a:pt x="4620387" y="0"/>
                </a:moveTo>
                <a:lnTo>
                  <a:pt x="0" y="0"/>
                </a:lnTo>
                <a:lnTo>
                  <a:pt x="0" y="101573"/>
                </a:lnTo>
                <a:lnTo>
                  <a:pt x="4620387" y="101573"/>
                </a:lnTo>
                <a:lnTo>
                  <a:pt x="462038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178557" y="484300"/>
            <a:ext cx="60900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07" dirty="0"/>
              <a:t>MEMORY RELATED ISSUES</a:t>
            </a:r>
            <a:endParaRPr spc="-427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3104" y="1834896"/>
            <a:ext cx="3103033" cy="3007360"/>
          </a:xfrm>
          <a:custGeom>
            <a:avLst/>
            <a:gdLst/>
            <a:ahLst/>
            <a:cxnLst/>
            <a:rect l="l" t="t" r="r" b="b"/>
            <a:pathLst>
              <a:path w="2327275" h="2255520">
                <a:moveTo>
                  <a:pt x="1950847" y="0"/>
                </a:moveTo>
                <a:lnTo>
                  <a:pt x="375793" y="0"/>
                </a:lnTo>
                <a:lnTo>
                  <a:pt x="328688" y="2920"/>
                </a:lnTo>
                <a:lnTo>
                  <a:pt x="283298" y="11429"/>
                </a:lnTo>
                <a:lnTo>
                  <a:pt x="240004" y="25273"/>
                </a:lnTo>
                <a:lnTo>
                  <a:pt x="199148" y="44068"/>
                </a:lnTo>
                <a:lnTo>
                  <a:pt x="161112" y="67310"/>
                </a:lnTo>
                <a:lnTo>
                  <a:pt x="126225" y="94868"/>
                </a:lnTo>
                <a:lnTo>
                  <a:pt x="94856" y="126237"/>
                </a:lnTo>
                <a:lnTo>
                  <a:pt x="67335" y="161162"/>
                </a:lnTo>
                <a:lnTo>
                  <a:pt x="44030" y="199136"/>
                </a:lnTo>
                <a:lnTo>
                  <a:pt x="25298" y="240029"/>
                </a:lnTo>
                <a:lnTo>
                  <a:pt x="11480" y="283337"/>
                </a:lnTo>
                <a:lnTo>
                  <a:pt x="2933" y="328675"/>
                </a:lnTo>
                <a:lnTo>
                  <a:pt x="0" y="375919"/>
                </a:lnTo>
                <a:lnTo>
                  <a:pt x="0" y="1879219"/>
                </a:lnTo>
                <a:lnTo>
                  <a:pt x="2933" y="1926463"/>
                </a:lnTo>
                <a:lnTo>
                  <a:pt x="11480" y="1971802"/>
                </a:lnTo>
                <a:lnTo>
                  <a:pt x="25298" y="2015108"/>
                </a:lnTo>
                <a:lnTo>
                  <a:pt x="44030" y="2056002"/>
                </a:lnTo>
                <a:lnTo>
                  <a:pt x="67335" y="2093976"/>
                </a:lnTo>
                <a:lnTo>
                  <a:pt x="94856" y="2128901"/>
                </a:lnTo>
                <a:lnTo>
                  <a:pt x="126225" y="2160269"/>
                </a:lnTo>
                <a:lnTo>
                  <a:pt x="161112" y="2187829"/>
                </a:lnTo>
                <a:lnTo>
                  <a:pt x="199148" y="2211069"/>
                </a:lnTo>
                <a:lnTo>
                  <a:pt x="240004" y="2229866"/>
                </a:lnTo>
                <a:lnTo>
                  <a:pt x="283298" y="2243709"/>
                </a:lnTo>
                <a:lnTo>
                  <a:pt x="328688" y="2252217"/>
                </a:lnTo>
                <a:lnTo>
                  <a:pt x="375793" y="2255139"/>
                </a:lnTo>
                <a:lnTo>
                  <a:pt x="1950847" y="2255139"/>
                </a:lnTo>
                <a:lnTo>
                  <a:pt x="1997964" y="2252217"/>
                </a:lnTo>
                <a:lnTo>
                  <a:pt x="2043429" y="2243709"/>
                </a:lnTo>
                <a:lnTo>
                  <a:pt x="2086737" y="2229866"/>
                </a:lnTo>
                <a:lnTo>
                  <a:pt x="2127504" y="2211069"/>
                </a:lnTo>
                <a:lnTo>
                  <a:pt x="2165604" y="2187829"/>
                </a:lnTo>
                <a:lnTo>
                  <a:pt x="2200529" y="2160269"/>
                </a:lnTo>
                <a:lnTo>
                  <a:pt x="2231898" y="2128901"/>
                </a:lnTo>
                <a:lnTo>
                  <a:pt x="2259329" y="2093976"/>
                </a:lnTo>
                <a:lnTo>
                  <a:pt x="2282698" y="2056002"/>
                </a:lnTo>
                <a:lnTo>
                  <a:pt x="2301366" y="2015108"/>
                </a:lnTo>
                <a:lnTo>
                  <a:pt x="2315210" y="1971802"/>
                </a:lnTo>
                <a:lnTo>
                  <a:pt x="2323719" y="1926463"/>
                </a:lnTo>
                <a:lnTo>
                  <a:pt x="2326766" y="1879219"/>
                </a:lnTo>
                <a:lnTo>
                  <a:pt x="2326766" y="375919"/>
                </a:lnTo>
                <a:lnTo>
                  <a:pt x="2323465" y="326516"/>
                </a:lnTo>
                <a:lnTo>
                  <a:pt x="2313813" y="278256"/>
                </a:lnTo>
                <a:lnTo>
                  <a:pt x="2298065" y="232028"/>
                </a:lnTo>
                <a:lnTo>
                  <a:pt x="2276475" y="188213"/>
                </a:lnTo>
                <a:lnTo>
                  <a:pt x="2249297" y="147319"/>
                </a:lnTo>
                <a:lnTo>
                  <a:pt x="2216658" y="110108"/>
                </a:lnTo>
                <a:lnTo>
                  <a:pt x="2179447" y="77469"/>
                </a:lnTo>
                <a:lnTo>
                  <a:pt x="2138553" y="50164"/>
                </a:lnTo>
                <a:lnTo>
                  <a:pt x="2094738" y="28575"/>
                </a:lnTo>
                <a:lnTo>
                  <a:pt x="2048383" y="12826"/>
                </a:lnTo>
                <a:lnTo>
                  <a:pt x="2000250" y="3301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875197" y="2542201"/>
            <a:ext cx="8872220" cy="1127167"/>
          </a:xfrm>
          <a:prstGeom prst="rect">
            <a:avLst/>
          </a:prstGeom>
        </p:spPr>
        <p:txBody>
          <a:bodyPr vert="horz" wrap="square" lIns="0" tIns="86359" rIns="0" bIns="0" rtlCol="0">
            <a:spAutoFit/>
          </a:bodyPr>
          <a:lstStyle/>
          <a:p>
            <a:pPr marL="3124969" marR="6773">
              <a:lnSpc>
                <a:spcPts val="2652"/>
              </a:lnSpc>
              <a:spcBef>
                <a:spcPts val="679"/>
              </a:spcBef>
            </a:pPr>
            <a:r>
              <a:rPr lang="en-ID" sz="2667" b="1" spc="-7" dirty="0">
                <a:solidFill>
                  <a:srgbClr val="7E7E7E"/>
                </a:solidFill>
                <a:cs typeface="Calibri"/>
              </a:rPr>
              <a:t>The stored information is selected and compared with previously possessed knowledge</a:t>
            </a:r>
            <a:endParaRPr sz="1867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81632" y="2190497"/>
            <a:ext cx="1766147" cy="1435100"/>
            <a:chOff x="1411224" y="1642872"/>
            <a:chExt cx="1324610" cy="10763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1012" y="1949196"/>
              <a:ext cx="734568" cy="7696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224" y="1642872"/>
              <a:ext cx="984503" cy="1031747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127248" y="977427"/>
            <a:ext cx="6161193" cy="135467"/>
          </a:xfrm>
          <a:custGeom>
            <a:avLst/>
            <a:gdLst/>
            <a:ahLst/>
            <a:cxnLst/>
            <a:rect l="l" t="t" r="r" b="b"/>
            <a:pathLst>
              <a:path w="4620895" h="101600">
                <a:moveTo>
                  <a:pt x="4620387" y="0"/>
                </a:moveTo>
                <a:lnTo>
                  <a:pt x="0" y="0"/>
                </a:lnTo>
                <a:lnTo>
                  <a:pt x="0" y="101573"/>
                </a:lnTo>
                <a:lnTo>
                  <a:pt x="4620387" y="101573"/>
                </a:lnTo>
                <a:lnTo>
                  <a:pt x="462038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7CB300BF-6A7B-A86C-ACCC-34895AD2E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8557" y="484300"/>
            <a:ext cx="60900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07" dirty="0"/>
              <a:t>MEMORY RELATED ISSUES (1)</a:t>
            </a:r>
            <a:endParaRPr spc="-42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7F8DF-E042-C0DD-A6EB-A1BB49530D8A}"/>
              </a:ext>
            </a:extLst>
          </p:cNvPr>
          <p:cNvSpPr txBox="1"/>
          <p:nvPr/>
        </p:nvSpPr>
        <p:spPr>
          <a:xfrm>
            <a:off x="1661434" y="3932646"/>
            <a:ext cx="2206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spc="-160" dirty="0">
                <a:latin typeface="Trebuchet MS"/>
                <a:cs typeface="Trebuchet MS"/>
              </a:rPr>
              <a:t>Can't remember all information</a:t>
            </a:r>
            <a:endParaRPr lang="en-AU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3104" y="1834896"/>
            <a:ext cx="3103033" cy="3007360"/>
          </a:xfrm>
          <a:custGeom>
            <a:avLst/>
            <a:gdLst/>
            <a:ahLst/>
            <a:cxnLst/>
            <a:rect l="l" t="t" r="r" b="b"/>
            <a:pathLst>
              <a:path w="2327275" h="2255520">
                <a:moveTo>
                  <a:pt x="1950847" y="0"/>
                </a:moveTo>
                <a:lnTo>
                  <a:pt x="375793" y="0"/>
                </a:lnTo>
                <a:lnTo>
                  <a:pt x="328688" y="2920"/>
                </a:lnTo>
                <a:lnTo>
                  <a:pt x="283298" y="11429"/>
                </a:lnTo>
                <a:lnTo>
                  <a:pt x="240004" y="25273"/>
                </a:lnTo>
                <a:lnTo>
                  <a:pt x="199148" y="44068"/>
                </a:lnTo>
                <a:lnTo>
                  <a:pt x="161112" y="67310"/>
                </a:lnTo>
                <a:lnTo>
                  <a:pt x="126225" y="94868"/>
                </a:lnTo>
                <a:lnTo>
                  <a:pt x="94856" y="126237"/>
                </a:lnTo>
                <a:lnTo>
                  <a:pt x="67335" y="161162"/>
                </a:lnTo>
                <a:lnTo>
                  <a:pt x="44030" y="199136"/>
                </a:lnTo>
                <a:lnTo>
                  <a:pt x="25298" y="240029"/>
                </a:lnTo>
                <a:lnTo>
                  <a:pt x="11480" y="283337"/>
                </a:lnTo>
                <a:lnTo>
                  <a:pt x="2933" y="328675"/>
                </a:lnTo>
                <a:lnTo>
                  <a:pt x="0" y="375919"/>
                </a:lnTo>
                <a:lnTo>
                  <a:pt x="0" y="1879219"/>
                </a:lnTo>
                <a:lnTo>
                  <a:pt x="2933" y="1926463"/>
                </a:lnTo>
                <a:lnTo>
                  <a:pt x="11480" y="1971802"/>
                </a:lnTo>
                <a:lnTo>
                  <a:pt x="25298" y="2015108"/>
                </a:lnTo>
                <a:lnTo>
                  <a:pt x="44030" y="2056002"/>
                </a:lnTo>
                <a:lnTo>
                  <a:pt x="67335" y="2093976"/>
                </a:lnTo>
                <a:lnTo>
                  <a:pt x="94856" y="2128901"/>
                </a:lnTo>
                <a:lnTo>
                  <a:pt x="126225" y="2160269"/>
                </a:lnTo>
                <a:lnTo>
                  <a:pt x="161112" y="2187829"/>
                </a:lnTo>
                <a:lnTo>
                  <a:pt x="199148" y="2211069"/>
                </a:lnTo>
                <a:lnTo>
                  <a:pt x="240004" y="2229866"/>
                </a:lnTo>
                <a:lnTo>
                  <a:pt x="283298" y="2243709"/>
                </a:lnTo>
                <a:lnTo>
                  <a:pt x="328688" y="2252217"/>
                </a:lnTo>
                <a:lnTo>
                  <a:pt x="375793" y="2255139"/>
                </a:lnTo>
                <a:lnTo>
                  <a:pt x="1950847" y="2255139"/>
                </a:lnTo>
                <a:lnTo>
                  <a:pt x="1997964" y="2252217"/>
                </a:lnTo>
                <a:lnTo>
                  <a:pt x="2043429" y="2243709"/>
                </a:lnTo>
                <a:lnTo>
                  <a:pt x="2086737" y="2229866"/>
                </a:lnTo>
                <a:lnTo>
                  <a:pt x="2127504" y="2211069"/>
                </a:lnTo>
                <a:lnTo>
                  <a:pt x="2165604" y="2187829"/>
                </a:lnTo>
                <a:lnTo>
                  <a:pt x="2200529" y="2160269"/>
                </a:lnTo>
                <a:lnTo>
                  <a:pt x="2231898" y="2128901"/>
                </a:lnTo>
                <a:lnTo>
                  <a:pt x="2259329" y="2093976"/>
                </a:lnTo>
                <a:lnTo>
                  <a:pt x="2282698" y="2056002"/>
                </a:lnTo>
                <a:lnTo>
                  <a:pt x="2301366" y="2015108"/>
                </a:lnTo>
                <a:lnTo>
                  <a:pt x="2315210" y="1971802"/>
                </a:lnTo>
                <a:lnTo>
                  <a:pt x="2323719" y="1926463"/>
                </a:lnTo>
                <a:lnTo>
                  <a:pt x="2326766" y="1879219"/>
                </a:lnTo>
                <a:lnTo>
                  <a:pt x="2326766" y="375919"/>
                </a:lnTo>
                <a:lnTo>
                  <a:pt x="2323465" y="326516"/>
                </a:lnTo>
                <a:lnTo>
                  <a:pt x="2313813" y="278256"/>
                </a:lnTo>
                <a:lnTo>
                  <a:pt x="2298065" y="232028"/>
                </a:lnTo>
                <a:lnTo>
                  <a:pt x="2276475" y="188213"/>
                </a:lnTo>
                <a:lnTo>
                  <a:pt x="2249297" y="147319"/>
                </a:lnTo>
                <a:lnTo>
                  <a:pt x="2216658" y="110108"/>
                </a:lnTo>
                <a:lnTo>
                  <a:pt x="2179447" y="77469"/>
                </a:lnTo>
                <a:lnTo>
                  <a:pt x="2138553" y="50164"/>
                </a:lnTo>
                <a:lnTo>
                  <a:pt x="2094738" y="28575"/>
                </a:lnTo>
                <a:lnTo>
                  <a:pt x="2048383" y="12826"/>
                </a:lnTo>
                <a:lnTo>
                  <a:pt x="2000250" y="3301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6179319"/>
            <a:ext cx="12192000" cy="678179"/>
            <a:chOff x="0" y="4634489"/>
            <a:chExt cx="9144000" cy="508634"/>
          </a:xfrm>
        </p:grpSpPr>
        <p:sp>
          <p:nvSpPr>
            <p:cNvPr id="4" name="object 4"/>
            <p:cNvSpPr/>
            <p:nvPr/>
          </p:nvSpPr>
          <p:spPr>
            <a:xfrm>
              <a:off x="0" y="4639050"/>
              <a:ext cx="4615815" cy="504190"/>
            </a:xfrm>
            <a:custGeom>
              <a:avLst/>
              <a:gdLst/>
              <a:ahLst/>
              <a:cxnLst/>
              <a:rect l="l" t="t" r="r" b="b"/>
              <a:pathLst>
                <a:path w="4615815" h="504189">
                  <a:moveTo>
                    <a:pt x="4615688" y="0"/>
                  </a:moveTo>
                  <a:lnTo>
                    <a:pt x="0" y="0"/>
                  </a:lnTo>
                  <a:lnTo>
                    <a:pt x="0" y="503923"/>
                  </a:lnTo>
                  <a:lnTo>
                    <a:pt x="4615688" y="503923"/>
                  </a:lnTo>
                  <a:lnTo>
                    <a:pt x="4615688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14671" y="4634489"/>
              <a:ext cx="4529455" cy="505459"/>
            </a:xfrm>
            <a:custGeom>
              <a:avLst/>
              <a:gdLst/>
              <a:ahLst/>
              <a:cxnLst/>
              <a:rect l="l" t="t" r="r" b="b"/>
              <a:pathLst>
                <a:path w="4529455" h="505460">
                  <a:moveTo>
                    <a:pt x="4529201" y="0"/>
                  </a:moveTo>
                  <a:lnTo>
                    <a:pt x="0" y="0"/>
                  </a:lnTo>
                  <a:lnTo>
                    <a:pt x="0" y="505434"/>
                  </a:lnTo>
                  <a:lnTo>
                    <a:pt x="4529201" y="505434"/>
                  </a:lnTo>
                  <a:lnTo>
                    <a:pt x="4529201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49" y="4815839"/>
              <a:ext cx="1578483" cy="176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001" y="4815839"/>
              <a:ext cx="164592" cy="1767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83819" y="2728299"/>
            <a:ext cx="5310293" cy="783419"/>
          </a:xfrm>
          <a:prstGeom prst="rect">
            <a:avLst/>
          </a:prstGeom>
        </p:spPr>
        <p:txBody>
          <a:bodyPr vert="horz" wrap="square" lIns="0" tIns="86359" rIns="0" bIns="0" rtlCol="0">
            <a:spAutoFit/>
          </a:bodyPr>
          <a:lstStyle/>
          <a:p>
            <a:pPr marL="16933" marR="6773">
              <a:lnSpc>
                <a:spcPts val="2652"/>
              </a:lnSpc>
              <a:spcBef>
                <a:spcPts val="679"/>
              </a:spcBef>
            </a:pPr>
            <a:r>
              <a:rPr lang="en-ID" sz="2667" b="1" spc="-7" dirty="0">
                <a:solidFill>
                  <a:srgbClr val="7E7E7E"/>
                </a:solidFill>
                <a:cs typeface="Calibri"/>
              </a:rPr>
              <a:t>Affects the extent to which stored information is recalled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1135" y="2580639"/>
            <a:ext cx="1020064" cy="9469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13788" y="3851719"/>
            <a:ext cx="1342813" cy="707159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algn="ctr">
              <a:spcBef>
                <a:spcPts val="533"/>
              </a:spcBef>
            </a:pPr>
            <a:r>
              <a:rPr lang="en-ID" sz="1867" b="1" spc="-47" dirty="0">
                <a:latin typeface="Trebuchet MS"/>
                <a:cs typeface="Trebuchet MS"/>
              </a:rPr>
              <a:t>Requires
context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27248" y="977427"/>
            <a:ext cx="6161193" cy="135467"/>
          </a:xfrm>
          <a:custGeom>
            <a:avLst/>
            <a:gdLst/>
            <a:ahLst/>
            <a:cxnLst/>
            <a:rect l="l" t="t" r="r" b="b"/>
            <a:pathLst>
              <a:path w="4620895" h="101600">
                <a:moveTo>
                  <a:pt x="4620387" y="0"/>
                </a:moveTo>
                <a:lnTo>
                  <a:pt x="0" y="0"/>
                </a:lnTo>
                <a:lnTo>
                  <a:pt x="0" y="101573"/>
                </a:lnTo>
                <a:lnTo>
                  <a:pt x="4620387" y="101573"/>
                </a:lnTo>
                <a:lnTo>
                  <a:pt x="462038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73EA536E-3CDD-FE60-692E-015B604D7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8557" y="484300"/>
            <a:ext cx="60900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07" dirty="0"/>
              <a:t>MEMORY RELATED ISSUES (2)</a:t>
            </a:r>
            <a:endParaRPr spc="-427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3819" y="2523067"/>
            <a:ext cx="5913120" cy="779700"/>
          </a:xfrm>
          <a:prstGeom prst="rect">
            <a:avLst/>
          </a:prstGeom>
        </p:spPr>
        <p:txBody>
          <a:bodyPr vert="horz" wrap="square" lIns="0" tIns="86359" rIns="0" bIns="0" rtlCol="0">
            <a:spAutoFit/>
          </a:bodyPr>
          <a:lstStyle/>
          <a:p>
            <a:pPr marL="16933" marR="6773">
              <a:lnSpc>
                <a:spcPts val="2652"/>
              </a:lnSpc>
              <a:spcBef>
                <a:spcPts val="679"/>
              </a:spcBef>
            </a:pPr>
            <a:r>
              <a:rPr lang="en-ID" sz="2667" b="1" spc="-93" dirty="0">
                <a:solidFill>
                  <a:srgbClr val="7E7E7E"/>
                </a:solidFill>
                <a:latin typeface="Trebuchet MS"/>
                <a:cs typeface="Trebuchet MS"/>
              </a:rPr>
              <a:t>The brain must do depth processing for recall because it is in long-term storage</a:t>
            </a:r>
            <a:endParaRPr lang="en-ID" sz="2667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27329" y="1834896"/>
            <a:ext cx="3103033" cy="3007360"/>
            <a:chOff x="920496" y="1376172"/>
            <a:chExt cx="2327275" cy="2255520"/>
          </a:xfrm>
        </p:grpSpPr>
        <p:sp>
          <p:nvSpPr>
            <p:cNvPr id="5" name="object 5"/>
            <p:cNvSpPr/>
            <p:nvPr/>
          </p:nvSpPr>
          <p:spPr>
            <a:xfrm>
              <a:off x="920496" y="1376172"/>
              <a:ext cx="2327275" cy="2255520"/>
            </a:xfrm>
            <a:custGeom>
              <a:avLst/>
              <a:gdLst/>
              <a:ahLst/>
              <a:cxnLst/>
              <a:rect l="l" t="t" r="r" b="b"/>
              <a:pathLst>
                <a:path w="2327275" h="2255520">
                  <a:moveTo>
                    <a:pt x="1950847" y="0"/>
                  </a:moveTo>
                  <a:lnTo>
                    <a:pt x="375792" y="0"/>
                  </a:lnTo>
                  <a:lnTo>
                    <a:pt x="328688" y="2920"/>
                  </a:lnTo>
                  <a:lnTo>
                    <a:pt x="283298" y="11429"/>
                  </a:lnTo>
                  <a:lnTo>
                    <a:pt x="240004" y="25273"/>
                  </a:lnTo>
                  <a:lnTo>
                    <a:pt x="199148" y="44068"/>
                  </a:lnTo>
                  <a:lnTo>
                    <a:pt x="161112" y="67310"/>
                  </a:lnTo>
                  <a:lnTo>
                    <a:pt x="126225" y="94868"/>
                  </a:lnTo>
                  <a:lnTo>
                    <a:pt x="94856" y="126237"/>
                  </a:lnTo>
                  <a:lnTo>
                    <a:pt x="67335" y="161162"/>
                  </a:lnTo>
                  <a:lnTo>
                    <a:pt x="44030" y="199136"/>
                  </a:lnTo>
                  <a:lnTo>
                    <a:pt x="25298" y="240029"/>
                  </a:lnTo>
                  <a:lnTo>
                    <a:pt x="11480" y="283337"/>
                  </a:lnTo>
                  <a:lnTo>
                    <a:pt x="2933" y="328675"/>
                  </a:lnTo>
                  <a:lnTo>
                    <a:pt x="0" y="375919"/>
                  </a:lnTo>
                  <a:lnTo>
                    <a:pt x="0" y="1879219"/>
                  </a:lnTo>
                  <a:lnTo>
                    <a:pt x="2933" y="1926463"/>
                  </a:lnTo>
                  <a:lnTo>
                    <a:pt x="11480" y="1971802"/>
                  </a:lnTo>
                  <a:lnTo>
                    <a:pt x="25298" y="2015108"/>
                  </a:lnTo>
                  <a:lnTo>
                    <a:pt x="44030" y="2056002"/>
                  </a:lnTo>
                  <a:lnTo>
                    <a:pt x="67335" y="2093976"/>
                  </a:lnTo>
                  <a:lnTo>
                    <a:pt x="94856" y="2128901"/>
                  </a:lnTo>
                  <a:lnTo>
                    <a:pt x="126225" y="2160269"/>
                  </a:lnTo>
                  <a:lnTo>
                    <a:pt x="161112" y="2187829"/>
                  </a:lnTo>
                  <a:lnTo>
                    <a:pt x="199148" y="2211069"/>
                  </a:lnTo>
                  <a:lnTo>
                    <a:pt x="240004" y="2229866"/>
                  </a:lnTo>
                  <a:lnTo>
                    <a:pt x="283298" y="2243709"/>
                  </a:lnTo>
                  <a:lnTo>
                    <a:pt x="328688" y="2252217"/>
                  </a:lnTo>
                  <a:lnTo>
                    <a:pt x="375792" y="2255139"/>
                  </a:lnTo>
                  <a:lnTo>
                    <a:pt x="1950847" y="2255139"/>
                  </a:lnTo>
                  <a:lnTo>
                    <a:pt x="1997964" y="2252217"/>
                  </a:lnTo>
                  <a:lnTo>
                    <a:pt x="2043429" y="2243709"/>
                  </a:lnTo>
                  <a:lnTo>
                    <a:pt x="2086737" y="2229866"/>
                  </a:lnTo>
                  <a:lnTo>
                    <a:pt x="2127504" y="2211069"/>
                  </a:lnTo>
                  <a:lnTo>
                    <a:pt x="2165604" y="2187829"/>
                  </a:lnTo>
                  <a:lnTo>
                    <a:pt x="2200529" y="2160269"/>
                  </a:lnTo>
                  <a:lnTo>
                    <a:pt x="2231898" y="2128901"/>
                  </a:lnTo>
                  <a:lnTo>
                    <a:pt x="2259329" y="2093976"/>
                  </a:lnTo>
                  <a:lnTo>
                    <a:pt x="2282698" y="2056002"/>
                  </a:lnTo>
                  <a:lnTo>
                    <a:pt x="2301366" y="2015108"/>
                  </a:lnTo>
                  <a:lnTo>
                    <a:pt x="2315210" y="1971802"/>
                  </a:lnTo>
                  <a:lnTo>
                    <a:pt x="2323718" y="1926463"/>
                  </a:lnTo>
                  <a:lnTo>
                    <a:pt x="2326766" y="1879219"/>
                  </a:lnTo>
                  <a:lnTo>
                    <a:pt x="2326766" y="375919"/>
                  </a:lnTo>
                  <a:lnTo>
                    <a:pt x="2323465" y="326516"/>
                  </a:lnTo>
                  <a:lnTo>
                    <a:pt x="2313813" y="278256"/>
                  </a:lnTo>
                  <a:lnTo>
                    <a:pt x="2298065" y="232028"/>
                  </a:lnTo>
                  <a:lnTo>
                    <a:pt x="2276475" y="188213"/>
                  </a:lnTo>
                  <a:lnTo>
                    <a:pt x="2249297" y="147319"/>
                  </a:lnTo>
                  <a:lnTo>
                    <a:pt x="2216658" y="110108"/>
                  </a:lnTo>
                  <a:lnTo>
                    <a:pt x="2179447" y="77469"/>
                  </a:lnTo>
                  <a:lnTo>
                    <a:pt x="2138553" y="50164"/>
                  </a:lnTo>
                  <a:lnTo>
                    <a:pt x="2094738" y="28575"/>
                  </a:lnTo>
                  <a:lnTo>
                    <a:pt x="2048383" y="12826"/>
                  </a:lnTo>
                  <a:lnTo>
                    <a:pt x="2000250" y="3301"/>
                  </a:lnTo>
                  <a:lnTo>
                    <a:pt x="195084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632204" y="1734312"/>
              <a:ext cx="895985" cy="908050"/>
            </a:xfrm>
            <a:custGeom>
              <a:avLst/>
              <a:gdLst/>
              <a:ahLst/>
              <a:cxnLst/>
              <a:rect l="l" t="t" r="r" b="b"/>
              <a:pathLst>
                <a:path w="895985" h="908050">
                  <a:moveTo>
                    <a:pt x="447928" y="0"/>
                  </a:moveTo>
                  <a:lnTo>
                    <a:pt x="399160" y="2666"/>
                  </a:lnTo>
                  <a:lnTo>
                    <a:pt x="351916" y="10413"/>
                  </a:lnTo>
                  <a:lnTo>
                    <a:pt x="306323" y="23113"/>
                  </a:lnTo>
                  <a:lnTo>
                    <a:pt x="262889" y="40386"/>
                  </a:lnTo>
                  <a:lnTo>
                    <a:pt x="221869" y="61975"/>
                  </a:lnTo>
                  <a:lnTo>
                    <a:pt x="183387" y="87629"/>
                  </a:lnTo>
                  <a:lnTo>
                    <a:pt x="147827" y="116966"/>
                  </a:lnTo>
                  <a:lnTo>
                    <a:pt x="115443" y="149860"/>
                  </a:lnTo>
                  <a:lnTo>
                    <a:pt x="86487" y="185927"/>
                  </a:lnTo>
                  <a:lnTo>
                    <a:pt x="61213" y="224917"/>
                  </a:lnTo>
                  <a:lnTo>
                    <a:pt x="39877" y="266445"/>
                  </a:lnTo>
                  <a:lnTo>
                    <a:pt x="22859" y="310514"/>
                  </a:lnTo>
                  <a:lnTo>
                    <a:pt x="10287" y="356615"/>
                  </a:lnTo>
                  <a:lnTo>
                    <a:pt x="2666" y="404494"/>
                  </a:lnTo>
                  <a:lnTo>
                    <a:pt x="0" y="454025"/>
                  </a:lnTo>
                  <a:lnTo>
                    <a:pt x="2666" y="503427"/>
                  </a:lnTo>
                  <a:lnTo>
                    <a:pt x="10287" y="551433"/>
                  </a:lnTo>
                  <a:lnTo>
                    <a:pt x="22859" y="597535"/>
                  </a:lnTo>
                  <a:lnTo>
                    <a:pt x="39877" y="641476"/>
                  </a:lnTo>
                  <a:lnTo>
                    <a:pt x="61213" y="683132"/>
                  </a:lnTo>
                  <a:lnTo>
                    <a:pt x="86487" y="722121"/>
                  </a:lnTo>
                  <a:lnTo>
                    <a:pt x="115443" y="758189"/>
                  </a:lnTo>
                  <a:lnTo>
                    <a:pt x="147827" y="791082"/>
                  </a:lnTo>
                  <a:lnTo>
                    <a:pt x="183387" y="820419"/>
                  </a:lnTo>
                  <a:lnTo>
                    <a:pt x="221869" y="846074"/>
                  </a:lnTo>
                  <a:lnTo>
                    <a:pt x="262889" y="867663"/>
                  </a:lnTo>
                  <a:lnTo>
                    <a:pt x="306323" y="884808"/>
                  </a:lnTo>
                  <a:lnTo>
                    <a:pt x="351916" y="897508"/>
                  </a:lnTo>
                  <a:lnTo>
                    <a:pt x="399160" y="905382"/>
                  </a:lnTo>
                  <a:lnTo>
                    <a:pt x="447928" y="908050"/>
                  </a:lnTo>
                  <a:lnTo>
                    <a:pt x="496823" y="905382"/>
                  </a:lnTo>
                  <a:lnTo>
                    <a:pt x="544068" y="897508"/>
                  </a:lnTo>
                  <a:lnTo>
                    <a:pt x="589533" y="884808"/>
                  </a:lnTo>
                  <a:lnTo>
                    <a:pt x="632968" y="867663"/>
                  </a:lnTo>
                  <a:lnTo>
                    <a:pt x="674115" y="846074"/>
                  </a:lnTo>
                  <a:lnTo>
                    <a:pt x="712469" y="820419"/>
                  </a:lnTo>
                  <a:lnTo>
                    <a:pt x="748157" y="791082"/>
                  </a:lnTo>
                  <a:lnTo>
                    <a:pt x="780541" y="758189"/>
                  </a:lnTo>
                  <a:lnTo>
                    <a:pt x="809497" y="722121"/>
                  </a:lnTo>
                  <a:lnTo>
                    <a:pt x="834770" y="683132"/>
                  </a:lnTo>
                  <a:lnTo>
                    <a:pt x="856107" y="641476"/>
                  </a:lnTo>
                  <a:lnTo>
                    <a:pt x="873125" y="597535"/>
                  </a:lnTo>
                  <a:lnTo>
                    <a:pt x="885570" y="551433"/>
                  </a:lnTo>
                  <a:lnTo>
                    <a:pt x="893318" y="503427"/>
                  </a:lnTo>
                  <a:lnTo>
                    <a:pt x="895984" y="454025"/>
                  </a:lnTo>
                  <a:lnTo>
                    <a:pt x="893063" y="402717"/>
                  </a:lnTo>
                  <a:lnTo>
                    <a:pt x="884554" y="352551"/>
                  </a:lnTo>
                  <a:lnTo>
                    <a:pt x="870712" y="303911"/>
                  </a:lnTo>
                  <a:lnTo>
                    <a:pt x="851662" y="257175"/>
                  </a:lnTo>
                  <a:lnTo>
                    <a:pt x="827532" y="212851"/>
                  </a:lnTo>
                  <a:lnTo>
                    <a:pt x="798448" y="171195"/>
                  </a:lnTo>
                  <a:lnTo>
                    <a:pt x="764666" y="132968"/>
                  </a:lnTo>
                  <a:lnTo>
                    <a:pt x="726947" y="98805"/>
                  </a:lnTo>
                  <a:lnTo>
                    <a:pt x="685926" y="69341"/>
                  </a:lnTo>
                  <a:lnTo>
                    <a:pt x="642238" y="44830"/>
                  </a:lnTo>
                  <a:lnTo>
                    <a:pt x="596010" y="25526"/>
                  </a:lnTo>
                  <a:lnTo>
                    <a:pt x="548004" y="11429"/>
                  </a:lnTo>
                  <a:lnTo>
                    <a:pt x="498475" y="2921"/>
                  </a:lnTo>
                  <a:lnTo>
                    <a:pt x="447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1828" y="1778508"/>
              <a:ext cx="819912" cy="8199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64775" y="3642360"/>
            <a:ext cx="239606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algn="ctr">
              <a:spcBef>
                <a:spcPts val="133"/>
              </a:spcBef>
            </a:pPr>
            <a:r>
              <a:rPr lang="en-ID" sz="1867" b="1" spc="-113" dirty="0">
                <a:latin typeface="Trebuchet MS"/>
                <a:cs typeface="Trebuchet MS"/>
              </a:rPr>
              <a:t>It is easier to recognize than to recall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7248" y="977427"/>
            <a:ext cx="6161193" cy="135467"/>
          </a:xfrm>
          <a:custGeom>
            <a:avLst/>
            <a:gdLst/>
            <a:ahLst/>
            <a:cxnLst/>
            <a:rect l="l" t="t" r="r" b="b"/>
            <a:pathLst>
              <a:path w="4620895" h="101600">
                <a:moveTo>
                  <a:pt x="4620387" y="0"/>
                </a:moveTo>
                <a:lnTo>
                  <a:pt x="0" y="0"/>
                </a:lnTo>
                <a:lnTo>
                  <a:pt x="0" y="101573"/>
                </a:lnTo>
                <a:lnTo>
                  <a:pt x="4620387" y="101573"/>
                </a:lnTo>
                <a:lnTo>
                  <a:pt x="462038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B61FB187-8ABE-E958-A904-24A1DC97D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8557" y="484300"/>
            <a:ext cx="609007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07" dirty="0"/>
              <a:t>MEMORY RELATED ISSUES (3)</a:t>
            </a:r>
            <a:endParaRPr spc="-427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8" y="1194815"/>
            <a:ext cx="6709664" cy="54254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6676" y="4573425"/>
            <a:ext cx="3171613" cy="1267741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 marR="6773">
              <a:lnSpc>
                <a:spcPct val="115900"/>
              </a:lnSpc>
              <a:spcBef>
                <a:spcPts val="147"/>
              </a:spcBef>
            </a:pPr>
            <a:r>
              <a:rPr lang="en-ID" sz="2400" spc="-180" dirty="0">
                <a:solidFill>
                  <a:srgbClr val="585858"/>
                </a:solidFill>
                <a:latin typeface="Trebuchet MS"/>
                <a:cs typeface="Trebuchet MS"/>
              </a:rPr>
              <a:t>Command line interface for recall executed commands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9488" y="977427"/>
            <a:ext cx="8312573" cy="135467"/>
          </a:xfrm>
          <a:custGeom>
            <a:avLst/>
            <a:gdLst/>
            <a:ahLst/>
            <a:cxnLst/>
            <a:rect l="l" t="t" r="r" b="b"/>
            <a:pathLst>
              <a:path w="6234430" h="101600">
                <a:moveTo>
                  <a:pt x="6234176" y="0"/>
                </a:moveTo>
                <a:lnTo>
                  <a:pt x="0" y="0"/>
                </a:lnTo>
                <a:lnTo>
                  <a:pt x="0" y="101573"/>
                </a:lnTo>
                <a:lnTo>
                  <a:pt x="6234176" y="101573"/>
                </a:lnTo>
                <a:lnTo>
                  <a:pt x="623417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25640" y="453522"/>
            <a:ext cx="819742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507" dirty="0"/>
              <a:t>MEMORY IMPLEMENTATION EXAMPLES (1)</a:t>
            </a:r>
            <a:endParaRPr spc="-4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0380"/>
            <a:chOff x="0" y="0"/>
            <a:chExt cx="9144000" cy="5137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374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72639"/>
              <a:ext cx="8807450" cy="1103630"/>
            </a:xfrm>
            <a:custGeom>
              <a:avLst/>
              <a:gdLst/>
              <a:ahLst/>
              <a:cxnLst/>
              <a:rect l="l" t="t" r="r" b="b"/>
              <a:pathLst>
                <a:path w="8807450" h="1103630">
                  <a:moveTo>
                    <a:pt x="0" y="1103376"/>
                  </a:moveTo>
                  <a:lnTo>
                    <a:pt x="8807196" y="1103376"/>
                  </a:lnTo>
                  <a:lnTo>
                    <a:pt x="8807196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752" y="3064344"/>
            <a:ext cx="889677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D" sz="4800" spc="-152" dirty="0">
                <a:solidFill>
                  <a:srgbClr val="FFFFFF"/>
                </a:solidFill>
              </a:rPr>
              <a:t>INTERACTION DESIGN PROCESS FLOW</a:t>
            </a:r>
            <a:endParaRPr sz="4800" dirty="0"/>
          </a:p>
        </p:txBody>
      </p:sp>
      <p:sp>
        <p:nvSpPr>
          <p:cNvPr id="6" name="object 6"/>
          <p:cNvSpPr/>
          <p:nvPr/>
        </p:nvSpPr>
        <p:spPr>
          <a:xfrm>
            <a:off x="11742927" y="2763519"/>
            <a:ext cx="449580" cy="1471507"/>
          </a:xfrm>
          <a:custGeom>
            <a:avLst/>
            <a:gdLst/>
            <a:ahLst/>
            <a:cxnLst/>
            <a:rect l="l" t="t" r="r" b="b"/>
            <a:pathLst>
              <a:path w="337184" h="1103630">
                <a:moveTo>
                  <a:pt x="0" y="1103376"/>
                </a:moveTo>
                <a:lnTo>
                  <a:pt x="336803" y="1103376"/>
                </a:lnTo>
                <a:lnTo>
                  <a:pt x="336803" y="0"/>
                </a:lnTo>
                <a:lnTo>
                  <a:pt x="0" y="0"/>
                </a:lnTo>
                <a:lnTo>
                  <a:pt x="0" y="1103376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6801" y="1075840"/>
            <a:ext cx="9980167" cy="5777584"/>
            <a:chOff x="1659001" y="806760"/>
            <a:chExt cx="7485125" cy="433318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420" y="806760"/>
              <a:ext cx="5200980" cy="38016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14671" y="4634489"/>
              <a:ext cx="4529455" cy="505459"/>
            </a:xfrm>
            <a:custGeom>
              <a:avLst/>
              <a:gdLst/>
              <a:ahLst/>
              <a:cxnLst/>
              <a:rect l="l" t="t" r="r" b="b"/>
              <a:pathLst>
                <a:path w="4529455" h="505460">
                  <a:moveTo>
                    <a:pt x="4529201" y="0"/>
                  </a:moveTo>
                  <a:lnTo>
                    <a:pt x="0" y="0"/>
                  </a:lnTo>
                  <a:lnTo>
                    <a:pt x="0" y="505434"/>
                  </a:lnTo>
                  <a:lnTo>
                    <a:pt x="4529201" y="505434"/>
                  </a:lnTo>
                  <a:lnTo>
                    <a:pt x="4529201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001" y="4815840"/>
              <a:ext cx="164592" cy="1767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0654" y="3192461"/>
            <a:ext cx="3390053" cy="8473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15900"/>
              </a:lnSpc>
              <a:spcBef>
                <a:spcPts val="127"/>
              </a:spcBef>
            </a:pPr>
            <a:r>
              <a:rPr lang="en-ID" sz="2400" b="1" spc="-7" dirty="0">
                <a:solidFill>
                  <a:srgbClr val="585858"/>
                </a:solidFill>
                <a:cs typeface="Calibri"/>
              </a:rPr>
              <a:t>Searching history </a:t>
            </a:r>
            <a:r>
              <a:rPr lang="en-ID" sz="2400" spc="-7" dirty="0">
                <a:solidFill>
                  <a:srgbClr val="585858"/>
                </a:solidFill>
                <a:cs typeface="Calibri"/>
              </a:rPr>
              <a:t>helps users to recognize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9488" y="977427"/>
            <a:ext cx="8312573" cy="135467"/>
          </a:xfrm>
          <a:custGeom>
            <a:avLst/>
            <a:gdLst/>
            <a:ahLst/>
            <a:cxnLst/>
            <a:rect l="l" t="t" r="r" b="b"/>
            <a:pathLst>
              <a:path w="6234430" h="101600">
                <a:moveTo>
                  <a:pt x="6234176" y="0"/>
                </a:moveTo>
                <a:lnTo>
                  <a:pt x="0" y="0"/>
                </a:lnTo>
                <a:lnTo>
                  <a:pt x="0" y="101573"/>
                </a:lnTo>
                <a:lnTo>
                  <a:pt x="6234176" y="101573"/>
                </a:lnTo>
                <a:lnTo>
                  <a:pt x="623417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715C78F-0954-77E9-8410-8D45AC881564}"/>
              </a:ext>
            </a:extLst>
          </p:cNvPr>
          <p:cNvSpPr txBox="1">
            <a:spLocks/>
          </p:cNvSpPr>
          <p:nvPr/>
        </p:nvSpPr>
        <p:spPr>
          <a:xfrm>
            <a:off x="2125640" y="453522"/>
            <a:ext cx="819742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507" dirty="0"/>
              <a:t>MEMORY IMPLEMENTATION EXAMPLES (2)</a:t>
            </a:r>
            <a:endParaRPr lang="en-ID" spc="-427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16215" cy="5143500"/>
            </a:xfrm>
            <a:custGeom>
              <a:avLst/>
              <a:gdLst/>
              <a:ahLst/>
              <a:cxnLst/>
              <a:rect l="l" t="t" r="r" b="b"/>
              <a:pathLst>
                <a:path w="7816215" h="5143500">
                  <a:moveTo>
                    <a:pt x="781596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7815960" y="5143500"/>
                  </a:lnTo>
                  <a:lnTo>
                    <a:pt x="7815960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816595" y="0"/>
              <a:ext cx="1327150" cy="5143500"/>
            </a:xfrm>
            <a:custGeom>
              <a:avLst/>
              <a:gdLst/>
              <a:ahLst/>
              <a:cxnLst/>
              <a:rect l="l" t="t" r="r" b="b"/>
              <a:pathLst>
                <a:path w="1327150" h="5143500">
                  <a:moveTo>
                    <a:pt x="1326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26769" y="5143500"/>
                  </a:lnTo>
                  <a:lnTo>
                    <a:pt x="1326769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3022" y="1891113"/>
            <a:ext cx="7459133" cy="2542918"/>
          </a:xfrm>
          <a:prstGeom prst="rect">
            <a:avLst/>
          </a:prstGeom>
        </p:spPr>
        <p:txBody>
          <a:bodyPr vert="horz" wrap="square" lIns="0" tIns="319193" rIns="0" bIns="0" rtlCol="0" anchor="ctr">
            <a:spAutoFit/>
          </a:bodyPr>
          <a:lstStyle/>
          <a:p>
            <a:pPr marL="127843" marR="40639" indent="-77890" algn="just">
              <a:lnSpc>
                <a:spcPct val="84500"/>
              </a:lnSpc>
              <a:spcBef>
                <a:spcPts val="2513"/>
              </a:spcBef>
            </a:pPr>
            <a:r>
              <a:rPr sz="19200" spc="-8689" baseline="10706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lang="en-ID" sz="4000" spc="-260" dirty="0">
                <a:solidFill>
                  <a:srgbClr val="F3F3F3"/>
                </a:solidFill>
                <a:latin typeface="Lucida Sans Unicode"/>
                <a:cs typeface="Lucida Sans Unicode"/>
              </a:rPr>
              <a:t>Provide information or design as a user trigger to recognize</a:t>
            </a:r>
            <a:endParaRPr sz="4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9659" y="4346618"/>
            <a:ext cx="15917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64248">
              <a:spcBef>
                <a:spcPts val="133"/>
              </a:spcBef>
            </a:pPr>
            <a:r>
              <a:rPr sz="2400" b="1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2400" b="1" spc="7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ri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ve</a:t>
            </a:r>
            <a:r>
              <a:rPr sz="2400" b="1" spc="-2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33" dirty="0">
                <a:solidFill>
                  <a:srgbClr val="434343"/>
                </a:solidFill>
                <a:latin typeface="Trebuchet MS"/>
                <a:cs typeface="Trebuchet MS"/>
              </a:rPr>
              <a:t>f</a:t>
            </a:r>
            <a:r>
              <a:rPr sz="2400" b="1" spc="-87" dirty="0">
                <a:solidFill>
                  <a:srgbClr val="434343"/>
                </a:solidFill>
                <a:latin typeface="Trebuchet MS"/>
                <a:cs typeface="Trebuchet MS"/>
              </a:rPr>
              <a:t>or  </a:t>
            </a: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con</a:t>
            </a:r>
            <a:r>
              <a:rPr sz="2400" b="1" spc="-47" dirty="0">
                <a:solidFill>
                  <a:srgbClr val="434343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434343"/>
                </a:solidFill>
                <a:latin typeface="Trebuchet MS"/>
                <a:cs typeface="Trebuchet MS"/>
              </a:rPr>
              <a:t>is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tency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7944" y="4346618"/>
            <a:ext cx="2530685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6773" indent="-382684">
              <a:spcBef>
                <a:spcPts val="133"/>
              </a:spcBef>
            </a:pP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duce</a:t>
            </a:r>
            <a:r>
              <a:rPr sz="2400" b="1" spc="-213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27" dirty="0">
                <a:solidFill>
                  <a:srgbClr val="434343"/>
                </a:solidFill>
                <a:latin typeface="Trebuchet MS"/>
                <a:cs typeface="Trebuchet MS"/>
              </a:rPr>
              <a:t>sho</a:t>
            </a:r>
            <a:r>
              <a:rPr sz="2400" b="1" spc="-113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2400" b="1" spc="-100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sz="2400" b="1" spc="87" dirty="0">
                <a:solidFill>
                  <a:srgbClr val="434343"/>
                </a:solidFill>
                <a:latin typeface="Trebuchet MS"/>
                <a:cs typeface="Trebuchet MS"/>
              </a:rPr>
              <a:t>-</a:t>
            </a:r>
            <a:r>
              <a:rPr sz="2400" b="1" spc="-93" dirty="0">
                <a:solidFill>
                  <a:srgbClr val="434343"/>
                </a:solidFill>
                <a:latin typeface="Trebuchet MS"/>
                <a:cs typeface="Trebuchet MS"/>
              </a:rPr>
              <a:t>term  memory</a:t>
            </a:r>
            <a:r>
              <a:rPr sz="2400" b="1" spc="-1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73" dirty="0">
                <a:solidFill>
                  <a:srgbClr val="434343"/>
                </a:solidFill>
                <a:latin typeface="Trebuchet MS"/>
                <a:cs typeface="Trebuchet MS"/>
              </a:rPr>
              <a:t>lo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400" b="1" spc="-80" dirty="0">
                <a:solidFill>
                  <a:srgbClr val="434343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652" y="2092959"/>
            <a:ext cx="1653689" cy="2007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4464" y="2371586"/>
            <a:ext cx="2208784" cy="16840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381503" y="977427"/>
            <a:ext cx="7658100" cy="135467"/>
          </a:xfrm>
          <a:custGeom>
            <a:avLst/>
            <a:gdLst/>
            <a:ahLst/>
            <a:cxnLst/>
            <a:rect l="l" t="t" r="r" b="b"/>
            <a:pathLst>
              <a:path w="5743575" h="101600">
                <a:moveTo>
                  <a:pt x="5743448" y="0"/>
                </a:moveTo>
                <a:lnTo>
                  <a:pt x="0" y="0"/>
                </a:lnTo>
                <a:lnTo>
                  <a:pt x="0" y="101573"/>
                </a:lnTo>
                <a:lnTo>
                  <a:pt x="5743448" y="101573"/>
                </a:lnTo>
                <a:lnTo>
                  <a:pt x="574344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26377" y="453522"/>
            <a:ext cx="75937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327" dirty="0"/>
              <a:t>MEMORY AND 8 GOLDEN RULES</a:t>
            </a:r>
            <a:endParaRPr spc="-32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92" y="4419550"/>
            <a:ext cx="1748197" cy="430952"/>
          </a:xfrm>
          <a:prstGeom prst="rect">
            <a:avLst/>
          </a:prstGeom>
          <a:noFill/>
        </p:spPr>
        <p:txBody>
          <a:bodyPr vert="horz" wrap="square" lIns="0" tIns="20320" rIns="0" bIns="0" rtlCol="0">
            <a:spAutoFit/>
          </a:bodyPr>
          <a:lstStyle/>
          <a:p>
            <a:pPr marL="15875" algn="ctr">
              <a:spcBef>
                <a:spcPts val="160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AT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EN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4656" y="4440874"/>
            <a:ext cx="189230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b="1" spc="-7" dirty="0">
                <a:solidFill>
                  <a:srgbClr val="434343"/>
                </a:solidFill>
                <a:latin typeface="Calibri"/>
                <a:cs typeface="Calibri"/>
              </a:rPr>
              <a:t>PERCEPTION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1675" y="4416552"/>
            <a:ext cx="1525271" cy="427532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MEMOR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707" y="4416552"/>
            <a:ext cx="1993900" cy="4275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667" b="1" dirty="0">
                <a:solidFill>
                  <a:srgbClr val="434343"/>
                </a:solidFill>
                <a:cs typeface="Calibri"/>
              </a:rPr>
              <a:t>LANGUAGE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9432" y="4403004"/>
            <a:ext cx="25025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667" b="1" spc="-7" dirty="0">
                <a:solidFill>
                  <a:srgbClr val="434343"/>
                </a:solidFill>
                <a:cs typeface="Calibri"/>
              </a:rPr>
              <a:t>METACOGNITION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86" y="2718815"/>
            <a:ext cx="1064028" cy="1219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415" y="2820415"/>
            <a:ext cx="1192784" cy="1192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4500" y="2820415"/>
            <a:ext cx="11430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1600" y="2856992"/>
            <a:ext cx="1194816" cy="1194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3019" y="2718815"/>
            <a:ext cx="1142683" cy="138582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4751" y="379553"/>
            <a:ext cx="95580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70080" algn="ctr">
              <a:lnSpc>
                <a:spcPct val="100000"/>
              </a:lnSpc>
              <a:spcBef>
                <a:spcPts val="133"/>
              </a:spcBef>
            </a:pPr>
            <a:r>
              <a:rPr lang="en-ID" spc="-260" dirty="0"/>
              <a:t>PROCESSES INVOLVING COGNITION</a:t>
            </a:r>
            <a:endParaRPr spc="107" dirty="0"/>
          </a:p>
        </p:txBody>
      </p:sp>
    </p:spTree>
    <p:extLst>
      <p:ext uri="{BB962C8B-B14F-4D97-AF65-F5344CB8AC3E}">
        <p14:creationId xmlns:p14="http://schemas.microsoft.com/office/powerpoint/2010/main" val="269937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192" y="1542288"/>
            <a:ext cx="4040293" cy="42496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6313" rIns="0" bIns="0" rtlCol="0">
            <a:spAutoFit/>
          </a:bodyPr>
          <a:lstStyle/>
          <a:p>
            <a:pPr marL="15875" algn="ctr">
              <a:spcBef>
                <a:spcPts val="1073"/>
              </a:spcBef>
            </a:pPr>
            <a:r>
              <a:rPr lang="en-ID" sz="1867" b="1" spc="-73" dirty="0">
                <a:solidFill>
                  <a:srgbClr val="434343"/>
                </a:solidFill>
                <a:latin typeface="Trebuchet MS"/>
                <a:cs typeface="Trebuchet MS"/>
              </a:rPr>
              <a:t>Speaking, listening, reading</a:t>
            </a:r>
            <a:endParaRPr sz="1867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3600" y="2464815"/>
            <a:ext cx="2852928" cy="28508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43985" y="977427"/>
            <a:ext cx="3489113" cy="135467"/>
          </a:xfrm>
          <a:custGeom>
            <a:avLst/>
            <a:gdLst/>
            <a:ahLst/>
            <a:cxnLst/>
            <a:rect l="l" t="t" r="r" b="b"/>
            <a:pathLst>
              <a:path w="2616835" h="101600">
                <a:moveTo>
                  <a:pt x="2616454" y="0"/>
                </a:moveTo>
                <a:lnTo>
                  <a:pt x="0" y="0"/>
                </a:lnTo>
                <a:lnTo>
                  <a:pt x="0" y="101573"/>
                </a:lnTo>
                <a:lnTo>
                  <a:pt x="2616454" y="101573"/>
                </a:lnTo>
                <a:lnTo>
                  <a:pt x="261645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5932" y="453522"/>
            <a:ext cx="33773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339" dirty="0"/>
              <a:t>LANGUAGE</a:t>
            </a:r>
            <a:endParaRPr spc="-339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992" y="4419550"/>
            <a:ext cx="1748197" cy="430952"/>
          </a:xfrm>
          <a:prstGeom prst="rect">
            <a:avLst/>
          </a:prstGeom>
          <a:noFill/>
        </p:spPr>
        <p:txBody>
          <a:bodyPr vert="horz" wrap="square" lIns="0" tIns="20320" rIns="0" bIns="0" rtlCol="0">
            <a:spAutoFit/>
          </a:bodyPr>
          <a:lstStyle/>
          <a:p>
            <a:pPr marL="15875" algn="ctr">
              <a:spcBef>
                <a:spcPts val="160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AT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EN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T</a:t>
            </a: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4656" y="4440874"/>
            <a:ext cx="1892301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667" b="1" spc="-7" dirty="0">
                <a:solidFill>
                  <a:srgbClr val="434343"/>
                </a:solidFill>
                <a:latin typeface="Calibri"/>
                <a:cs typeface="Calibri"/>
              </a:rPr>
              <a:t>PERCEPTION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1675" y="4416552"/>
            <a:ext cx="1525271" cy="427532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2667" b="1" dirty="0">
                <a:solidFill>
                  <a:srgbClr val="434343"/>
                </a:solidFill>
                <a:latin typeface="Calibri"/>
                <a:cs typeface="Calibri"/>
              </a:rPr>
              <a:t>MEMOR</a:t>
            </a:r>
            <a:r>
              <a:rPr lang="en-US" sz="2667" b="1" dirty="0">
                <a:solidFill>
                  <a:srgbClr val="434343"/>
                </a:solidFill>
                <a:latin typeface="Calibri"/>
                <a:cs typeface="Calibri"/>
              </a:rPr>
              <a:t>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707" y="4416552"/>
            <a:ext cx="1993900" cy="427532"/>
          </a:xfrm>
          <a:prstGeom prst="rect">
            <a:avLst/>
          </a:prstGeom>
          <a:noFill/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ID" sz="2667" b="1" dirty="0">
                <a:solidFill>
                  <a:srgbClr val="434343"/>
                </a:solidFill>
                <a:cs typeface="Calibri"/>
              </a:rPr>
              <a:t>LANGUAGE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3180" y="4403004"/>
            <a:ext cx="2502567" cy="4275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ID" sz="2667" b="1" spc="-7" dirty="0">
                <a:solidFill>
                  <a:srgbClr val="434343"/>
                </a:solidFill>
                <a:cs typeface="Calibri"/>
              </a:rPr>
              <a:t>METACOGNITION</a:t>
            </a:r>
            <a:endParaRPr sz="2667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86" y="2718815"/>
            <a:ext cx="1064028" cy="1219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415" y="2820415"/>
            <a:ext cx="1192784" cy="1192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4500" y="2820415"/>
            <a:ext cx="11430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1600" y="2856992"/>
            <a:ext cx="1194816" cy="1194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83019" y="2718815"/>
            <a:ext cx="1142683" cy="138582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444751" y="977427"/>
            <a:ext cx="9558020" cy="135467"/>
          </a:xfrm>
          <a:custGeom>
            <a:avLst/>
            <a:gdLst/>
            <a:ahLst/>
            <a:cxnLst/>
            <a:rect l="l" t="t" r="r" b="b"/>
            <a:pathLst>
              <a:path w="7168515" h="101600">
                <a:moveTo>
                  <a:pt x="7168261" y="0"/>
                </a:moveTo>
                <a:lnTo>
                  <a:pt x="0" y="0"/>
                </a:lnTo>
                <a:lnTo>
                  <a:pt x="0" y="101573"/>
                </a:lnTo>
                <a:lnTo>
                  <a:pt x="7168261" y="101573"/>
                </a:lnTo>
                <a:lnTo>
                  <a:pt x="7168261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44751" y="379553"/>
            <a:ext cx="955802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70080" algn="ctr">
              <a:lnSpc>
                <a:spcPct val="100000"/>
              </a:lnSpc>
              <a:spcBef>
                <a:spcPts val="133"/>
              </a:spcBef>
            </a:pPr>
            <a:r>
              <a:rPr lang="en-ID" spc="-260" dirty="0"/>
              <a:t>PROCESSES INVOLVING COGNITION</a:t>
            </a:r>
            <a:endParaRPr spc="107" dirty="0"/>
          </a:p>
        </p:txBody>
      </p:sp>
    </p:spTree>
    <p:extLst>
      <p:ext uri="{BB962C8B-B14F-4D97-AF65-F5344CB8AC3E}">
        <p14:creationId xmlns:p14="http://schemas.microsoft.com/office/powerpoint/2010/main" val="2134268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9360" y="1509777"/>
            <a:ext cx="4846320" cy="42667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8007" rIns="0" bIns="0" rtlCol="0">
            <a:spAutoFit/>
          </a:bodyPr>
          <a:lstStyle/>
          <a:p>
            <a:pPr marL="114297" algn="ctr">
              <a:spcBef>
                <a:spcPts val="1087"/>
              </a:spcBef>
            </a:pPr>
            <a:r>
              <a:rPr lang="en-ID" sz="1867" b="1" spc="-80" dirty="0">
                <a:solidFill>
                  <a:srgbClr val="434343"/>
                </a:solidFill>
                <a:latin typeface="Trebuchet MS"/>
                <a:cs typeface="Trebuchet MS"/>
              </a:rPr>
              <a:t>Planning, Decision making, Troubleshooting</a:t>
            </a:r>
            <a:endParaRPr sz="1867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3225" y="2840735"/>
            <a:ext cx="1987564" cy="24140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76495" y="977427"/>
            <a:ext cx="3474720" cy="135467"/>
          </a:xfrm>
          <a:custGeom>
            <a:avLst/>
            <a:gdLst/>
            <a:ahLst/>
            <a:cxnLst/>
            <a:rect l="l" t="t" r="r" b="b"/>
            <a:pathLst>
              <a:path w="2606040" h="101600">
                <a:moveTo>
                  <a:pt x="2605786" y="0"/>
                </a:moveTo>
                <a:lnTo>
                  <a:pt x="0" y="0"/>
                </a:lnTo>
                <a:lnTo>
                  <a:pt x="0" y="101573"/>
                </a:lnTo>
                <a:lnTo>
                  <a:pt x="2605786" y="101573"/>
                </a:lnTo>
                <a:lnTo>
                  <a:pt x="260578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13580" y="453522"/>
            <a:ext cx="34230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33" dirty="0"/>
              <a:t>METACOGNITION</a:t>
            </a:r>
            <a:endParaRPr spc="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7967" y="4677663"/>
            <a:ext cx="9814560" cy="426677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8007" rIns="0" bIns="0" rtlCol="0">
            <a:spAutoFit/>
          </a:bodyPr>
          <a:lstStyle/>
          <a:p>
            <a:pPr marL="112604">
              <a:spcBef>
                <a:spcPts val="1087"/>
              </a:spcBef>
            </a:pPr>
            <a:r>
              <a:rPr lang="en-ID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One phenomenon can </a:t>
            </a:r>
            <a:r>
              <a:rPr lang="en-ID" sz="1867" b="1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be represented by several mental models</a:t>
            </a:r>
            <a:endParaRPr sz="1867" b="1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967" y="5439664"/>
            <a:ext cx="9814560" cy="427532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38853" rIns="0" bIns="0" rtlCol="0">
            <a:spAutoFit/>
          </a:bodyPr>
          <a:lstStyle/>
          <a:p>
            <a:pPr marL="112604">
              <a:spcBef>
                <a:spcPts val="1093"/>
              </a:spcBef>
            </a:pPr>
            <a:r>
              <a:rPr lang="en-ID" sz="1867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One mental model can </a:t>
            </a:r>
            <a:r>
              <a:rPr lang="en-ID" sz="1867" b="1" spc="-80" dirty="0">
                <a:solidFill>
                  <a:srgbClr val="434343"/>
                </a:solidFill>
                <a:latin typeface="Lucida Sans Unicode"/>
                <a:cs typeface="Lucida Sans Unicode"/>
              </a:rPr>
              <a:t>be used to represent several phenomena</a:t>
            </a:r>
            <a:endParaRPr sz="1867" b="1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734" y="1377697"/>
            <a:ext cx="1398660" cy="14142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88720" y="2959389"/>
            <a:ext cx="9814559" cy="1550852"/>
          </a:xfrm>
          <a:prstGeom prst="rect">
            <a:avLst/>
          </a:prstGeom>
        </p:spPr>
        <p:txBody>
          <a:bodyPr vert="horz" wrap="square" lIns="0" tIns="128693" rIns="0" bIns="0" rtlCol="0">
            <a:spAutoFit/>
          </a:bodyPr>
          <a:lstStyle/>
          <a:p>
            <a:pPr marL="280234" indent="0" algn="ctr">
              <a:lnSpc>
                <a:spcPct val="100000"/>
              </a:lnSpc>
              <a:spcBef>
                <a:spcPts val="1013"/>
              </a:spcBef>
              <a:buNone/>
            </a:pPr>
            <a:r>
              <a:rPr lang="en-ID" b="0" i="0" dirty="0">
                <a:solidFill>
                  <a:srgbClr val="4D5156"/>
                </a:solidFill>
                <a:effectLst/>
                <a:latin typeface="Google Sans"/>
              </a:rPr>
              <a:t>Mental models are </a:t>
            </a:r>
            <a:r>
              <a:rPr lang="en-ID" b="0" i="0" dirty="0">
                <a:solidFill>
                  <a:srgbClr val="040C28"/>
                </a:solidFill>
                <a:effectLst/>
                <a:latin typeface="Google Sans"/>
              </a:rPr>
              <a:t>people's internal representations of external systems</a:t>
            </a:r>
            <a:r>
              <a:rPr lang="en-ID" b="0" i="0" dirty="0">
                <a:solidFill>
                  <a:srgbClr val="4D5156"/>
                </a:solidFill>
                <a:effectLst/>
                <a:latin typeface="Google Sans"/>
              </a:rPr>
              <a:t>. </a:t>
            </a:r>
            <a:r>
              <a:rPr b="1" spc="-120" dirty="0">
                <a:latin typeface="Trebuchet MS"/>
                <a:cs typeface="Trebuchet MS"/>
              </a:rPr>
              <a:t>(C</a:t>
            </a:r>
            <a:r>
              <a:rPr b="1" spc="-100" dirty="0">
                <a:latin typeface="Trebuchet MS"/>
                <a:cs typeface="Trebuchet MS"/>
              </a:rPr>
              <a:t>r</a:t>
            </a:r>
            <a:r>
              <a:rPr b="1" spc="-53" dirty="0">
                <a:latin typeface="Trebuchet MS"/>
                <a:cs typeface="Trebuchet MS"/>
              </a:rPr>
              <a:t>ai</a:t>
            </a:r>
            <a:r>
              <a:rPr b="1" spc="-80" dirty="0">
                <a:latin typeface="Trebuchet MS"/>
                <a:cs typeface="Trebuchet MS"/>
              </a:rPr>
              <a:t>k</a:t>
            </a:r>
            <a:r>
              <a:rPr b="1" spc="-193" dirty="0">
                <a:latin typeface="Trebuchet MS"/>
                <a:cs typeface="Trebuchet MS"/>
              </a:rPr>
              <a:t>,</a:t>
            </a:r>
            <a:r>
              <a:rPr b="1" spc="-180" dirty="0">
                <a:latin typeface="Trebuchet MS"/>
                <a:cs typeface="Trebuchet MS"/>
              </a:rPr>
              <a:t> </a:t>
            </a:r>
            <a:r>
              <a:rPr b="1" spc="-47" dirty="0">
                <a:latin typeface="Trebuchet MS"/>
                <a:cs typeface="Trebuchet MS"/>
              </a:rPr>
              <a:t>1943</a:t>
            </a:r>
            <a:r>
              <a:rPr b="1" spc="-113" dirty="0">
                <a:latin typeface="Trebuchet MS"/>
                <a:cs typeface="Trebuchet MS"/>
              </a:rPr>
              <a:t>)</a:t>
            </a:r>
            <a:endParaRPr lang="en-US" b="1" spc="-113" dirty="0">
              <a:latin typeface="Trebuchet MS"/>
              <a:cs typeface="Trebuchet MS"/>
            </a:endParaRPr>
          </a:p>
          <a:p>
            <a:pPr marL="280234" indent="0" algn="ctr">
              <a:lnSpc>
                <a:spcPct val="100000"/>
              </a:lnSpc>
              <a:spcBef>
                <a:spcPts val="1013"/>
              </a:spcBef>
              <a:buNone/>
            </a:pPr>
            <a:r>
              <a:rPr lang="en-ID" b="1" spc="-113" dirty="0">
                <a:latin typeface="Trebuchet MS"/>
                <a:cs typeface="Trebuchet MS"/>
              </a:rPr>
              <a:t>How we think how things work… </a:t>
            </a:r>
            <a:endParaRPr b="1" spc="-113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38753" y="977427"/>
            <a:ext cx="3948007" cy="135467"/>
          </a:xfrm>
          <a:custGeom>
            <a:avLst/>
            <a:gdLst/>
            <a:ahLst/>
            <a:cxnLst/>
            <a:rect l="l" t="t" r="r" b="b"/>
            <a:pathLst>
              <a:path w="2961004" h="101600">
                <a:moveTo>
                  <a:pt x="2960878" y="0"/>
                </a:moveTo>
                <a:lnTo>
                  <a:pt x="0" y="0"/>
                </a:lnTo>
                <a:lnTo>
                  <a:pt x="0" y="101573"/>
                </a:lnTo>
                <a:lnTo>
                  <a:pt x="2960878" y="101573"/>
                </a:lnTo>
                <a:lnTo>
                  <a:pt x="296087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22572" y="453522"/>
            <a:ext cx="38015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33" dirty="0"/>
              <a:t>MENTAL MODEL</a:t>
            </a:r>
            <a:endParaRPr spc="-433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39384" y="903732"/>
              <a:ext cx="3177540" cy="657225"/>
            </a:xfrm>
            <a:custGeom>
              <a:avLst/>
              <a:gdLst/>
              <a:ahLst/>
              <a:cxnLst/>
              <a:rect l="l" t="t" r="r" b="b"/>
              <a:pathLst>
                <a:path w="3177540" h="657225">
                  <a:moveTo>
                    <a:pt x="3177540" y="0"/>
                  </a:moveTo>
                  <a:lnTo>
                    <a:pt x="0" y="0"/>
                  </a:lnTo>
                  <a:lnTo>
                    <a:pt x="0" y="656844"/>
                  </a:lnTo>
                  <a:lnTo>
                    <a:pt x="3177540" y="656844"/>
                  </a:lnTo>
                  <a:lnTo>
                    <a:pt x="3177540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6653" y="1305227"/>
            <a:ext cx="385572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427" dirty="0">
                <a:solidFill>
                  <a:srgbClr val="FFFFFF"/>
                </a:solidFill>
                <a:latin typeface="Arial"/>
                <a:cs typeface="Arial"/>
              </a:rPr>
              <a:t>Imag</a:t>
            </a:r>
            <a:r>
              <a:rPr sz="4000" spc="-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27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4000" spc="-4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00" dirty="0">
                <a:solidFill>
                  <a:srgbClr val="FFFFFF"/>
                </a:solidFill>
                <a:latin typeface="Arial"/>
                <a:cs typeface="Arial"/>
              </a:rPr>
              <a:t>Analo</a:t>
            </a:r>
            <a:r>
              <a:rPr sz="4000" spc="-453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4000" spc="-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91263" y="1207007"/>
            <a:ext cx="301413" cy="873760"/>
          </a:xfrm>
          <a:custGeom>
            <a:avLst/>
            <a:gdLst/>
            <a:ahLst/>
            <a:cxnLst/>
            <a:rect l="l" t="t" r="r" b="b"/>
            <a:pathLst>
              <a:path w="226059" h="655319">
                <a:moveTo>
                  <a:pt x="225551" y="0"/>
                </a:moveTo>
                <a:lnTo>
                  <a:pt x="0" y="0"/>
                </a:lnTo>
                <a:lnTo>
                  <a:pt x="0" y="655320"/>
                </a:lnTo>
                <a:lnTo>
                  <a:pt x="225551" y="655320"/>
                </a:lnTo>
                <a:lnTo>
                  <a:pt x="225551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816215" cy="5143500"/>
            </a:xfrm>
            <a:custGeom>
              <a:avLst/>
              <a:gdLst/>
              <a:ahLst/>
              <a:cxnLst/>
              <a:rect l="l" t="t" r="r" b="b"/>
              <a:pathLst>
                <a:path w="7816215" h="5143500">
                  <a:moveTo>
                    <a:pt x="781596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7815960" y="5143500"/>
                  </a:lnTo>
                  <a:lnTo>
                    <a:pt x="7815960" y="0"/>
                  </a:lnTo>
                  <a:close/>
                </a:path>
              </a:pathLst>
            </a:custGeom>
            <a:solidFill>
              <a:srgbClr val="16B5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7816595" y="0"/>
              <a:ext cx="1327150" cy="5143500"/>
            </a:xfrm>
            <a:custGeom>
              <a:avLst/>
              <a:gdLst/>
              <a:ahLst/>
              <a:cxnLst/>
              <a:rect l="l" t="t" r="r" b="b"/>
              <a:pathLst>
                <a:path w="1327150" h="5143500">
                  <a:moveTo>
                    <a:pt x="1326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26769" y="5143500"/>
                  </a:lnTo>
                  <a:lnTo>
                    <a:pt x="1326769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3021" y="1848195"/>
            <a:ext cx="7051040" cy="3066138"/>
          </a:xfrm>
          <a:prstGeom prst="rect">
            <a:avLst/>
          </a:prstGeom>
        </p:spPr>
        <p:txBody>
          <a:bodyPr vert="horz" wrap="square" lIns="0" tIns="319193" rIns="0" bIns="0" rtlCol="0" anchor="ctr">
            <a:spAutoFit/>
          </a:bodyPr>
          <a:lstStyle/>
          <a:p>
            <a:pPr marL="47625" marR="41486" indent="1588">
              <a:lnSpc>
                <a:spcPct val="84500"/>
              </a:lnSpc>
              <a:spcBef>
                <a:spcPts val="2513"/>
              </a:spcBef>
            </a:pPr>
            <a:r>
              <a:rPr sz="19200" spc="-8689" baseline="7523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lang="en-ID" sz="4000" spc="-93" dirty="0">
                <a:solidFill>
                  <a:srgbClr val="F3F3F3"/>
                </a:solidFill>
              </a:rPr>
              <a:t>Supply and demand is a mental model that represents how the economy works</a:t>
            </a:r>
            <a:endParaRPr sz="4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793" y="2072640"/>
            <a:ext cx="2422313" cy="2131907"/>
          </a:xfrm>
          <a:custGeom>
            <a:avLst/>
            <a:gdLst/>
            <a:ahLst/>
            <a:cxnLst/>
            <a:rect l="l" t="t" r="r" b="b"/>
            <a:pathLst>
              <a:path w="1816735" h="1598930">
                <a:moveTo>
                  <a:pt x="1332738" y="0"/>
                </a:moveTo>
                <a:lnTo>
                  <a:pt x="0" y="0"/>
                </a:lnTo>
                <a:lnTo>
                  <a:pt x="0" y="1598676"/>
                </a:lnTo>
                <a:lnTo>
                  <a:pt x="1332738" y="1598676"/>
                </a:lnTo>
                <a:lnTo>
                  <a:pt x="1816608" y="799338"/>
                </a:lnTo>
                <a:lnTo>
                  <a:pt x="133273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061969" y="977393"/>
            <a:ext cx="3997113" cy="134620"/>
          </a:xfrm>
          <a:custGeom>
            <a:avLst/>
            <a:gdLst/>
            <a:ahLst/>
            <a:cxnLst/>
            <a:rect l="l" t="t" r="r" b="b"/>
            <a:pathLst>
              <a:path w="2997835" h="100965">
                <a:moveTo>
                  <a:pt x="2997707" y="0"/>
                </a:moveTo>
                <a:lnTo>
                  <a:pt x="0" y="0"/>
                </a:lnTo>
                <a:lnTo>
                  <a:pt x="0" y="100584"/>
                </a:lnTo>
                <a:lnTo>
                  <a:pt x="2997707" y="100584"/>
                </a:lnTo>
                <a:lnTo>
                  <a:pt x="299770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27914" y="463326"/>
            <a:ext cx="373803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67" dirty="0"/>
              <a:t>MAIN ACTIVITIES</a:t>
            </a:r>
            <a:endParaRPr spc="-373" dirty="0"/>
          </a:p>
        </p:txBody>
      </p:sp>
      <p:sp>
        <p:nvSpPr>
          <p:cNvPr id="8" name="object 8"/>
          <p:cNvSpPr/>
          <p:nvPr/>
        </p:nvSpPr>
        <p:spPr>
          <a:xfrm>
            <a:off x="3625088" y="2056383"/>
            <a:ext cx="7008707" cy="2131907"/>
          </a:xfrm>
          <a:custGeom>
            <a:avLst/>
            <a:gdLst/>
            <a:ahLst/>
            <a:cxnLst/>
            <a:rect l="l" t="t" r="r" b="b"/>
            <a:pathLst>
              <a:path w="5256530" h="1598930">
                <a:moveTo>
                  <a:pt x="1850136" y="799338"/>
                </a:moveTo>
                <a:lnTo>
                  <a:pt x="1334008" y="0"/>
                </a:lnTo>
                <a:lnTo>
                  <a:pt x="0" y="0"/>
                </a:lnTo>
                <a:lnTo>
                  <a:pt x="516128" y="799338"/>
                </a:lnTo>
                <a:lnTo>
                  <a:pt x="0" y="1598676"/>
                </a:lnTo>
                <a:lnTo>
                  <a:pt x="1334008" y="1598676"/>
                </a:lnTo>
                <a:lnTo>
                  <a:pt x="1850136" y="799338"/>
                </a:lnTo>
                <a:close/>
              </a:path>
              <a:path w="5256530" h="1598930">
                <a:moveTo>
                  <a:pt x="3552444" y="799338"/>
                </a:moveTo>
                <a:lnTo>
                  <a:pt x="3036316" y="0"/>
                </a:lnTo>
                <a:lnTo>
                  <a:pt x="1702308" y="0"/>
                </a:lnTo>
                <a:lnTo>
                  <a:pt x="2218436" y="799338"/>
                </a:lnTo>
                <a:lnTo>
                  <a:pt x="1702308" y="1598676"/>
                </a:lnTo>
                <a:lnTo>
                  <a:pt x="3036316" y="1598676"/>
                </a:lnTo>
                <a:lnTo>
                  <a:pt x="3552444" y="799338"/>
                </a:lnTo>
                <a:close/>
              </a:path>
              <a:path w="5256530" h="1598930">
                <a:moveTo>
                  <a:pt x="5256276" y="799338"/>
                </a:moveTo>
                <a:lnTo>
                  <a:pt x="4740148" y="0"/>
                </a:lnTo>
                <a:lnTo>
                  <a:pt x="3406140" y="0"/>
                </a:lnTo>
                <a:lnTo>
                  <a:pt x="3922255" y="799338"/>
                </a:lnTo>
                <a:lnTo>
                  <a:pt x="3406140" y="1598676"/>
                </a:lnTo>
                <a:lnTo>
                  <a:pt x="4740148" y="1598676"/>
                </a:lnTo>
                <a:lnTo>
                  <a:pt x="5256276" y="799338"/>
                </a:lnTo>
                <a:close/>
              </a:path>
            </a:pathLst>
          </a:custGeom>
          <a:solidFill>
            <a:srgbClr val="FFD966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779434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2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6572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3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2280" y="2690131"/>
            <a:ext cx="31919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07" dirty="0">
                <a:solidFill>
                  <a:srgbClr val="B7B7B7"/>
                </a:solidFill>
                <a:latin typeface="Trebuchet MS"/>
                <a:cs typeface="Trebuchet MS"/>
              </a:rPr>
              <a:t>4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4887" y="4277530"/>
            <a:ext cx="1827702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1867" b="1" spc="207" dirty="0">
                <a:solidFill>
                  <a:srgbClr val="434343"/>
                </a:solidFill>
                <a:latin typeface="Trebuchet MS"/>
                <a:cs typeface="Trebuchet MS"/>
              </a:rPr>
              <a:t>DETERMINING NEEDS</a:t>
            </a:r>
            <a:endParaRPr sz="1867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9392" y="2143928"/>
            <a:ext cx="2048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67" dirty="0">
                <a:solidFill>
                  <a:srgbClr val="434343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24736" y="2416047"/>
            <a:ext cx="1310640" cy="1544320"/>
            <a:chOff x="1368552" y="1812035"/>
            <a:chExt cx="982980" cy="115824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2077211"/>
              <a:ext cx="894588" cy="8930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2" y="1812035"/>
              <a:ext cx="813816" cy="81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0421620" cy="6858000"/>
          </a:xfrm>
          <a:custGeom>
            <a:avLst/>
            <a:gdLst/>
            <a:ahLst/>
            <a:cxnLst/>
            <a:rect l="l" t="t" r="r" b="b"/>
            <a:pathLst>
              <a:path w="7816215" h="5143500">
                <a:moveTo>
                  <a:pt x="7815960" y="0"/>
                </a:moveTo>
                <a:lnTo>
                  <a:pt x="0" y="0"/>
                </a:lnTo>
                <a:lnTo>
                  <a:pt x="0" y="5143500"/>
                </a:lnTo>
                <a:lnTo>
                  <a:pt x="7815960" y="5143500"/>
                </a:lnTo>
                <a:lnTo>
                  <a:pt x="7815960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4445" y="2725860"/>
            <a:ext cx="6252633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4000" spc="-7" dirty="0">
                <a:solidFill>
                  <a:srgbClr val="F3F3F3"/>
                </a:solidFill>
                <a:cs typeface="Calibri"/>
              </a:rPr>
              <a:t>In psychology, </a:t>
            </a:r>
            <a:r>
              <a:rPr lang="en-ID" sz="4000" b="1" spc="-7" dirty="0">
                <a:solidFill>
                  <a:srgbClr val="F3F3F3"/>
                </a:solidFill>
                <a:cs typeface="Calibri"/>
              </a:rPr>
              <a:t>loss aversion </a:t>
            </a:r>
            <a:r>
              <a:rPr lang="en-ID" sz="4000" spc="-7" dirty="0">
                <a:solidFill>
                  <a:srgbClr val="F3F3F3"/>
                </a:solidFill>
                <a:cs typeface="Calibri"/>
              </a:rPr>
              <a:t>is used to represent the human tendency to </a:t>
            </a:r>
            <a:r>
              <a:rPr lang="en-ID" sz="4000" b="1" spc="-7" dirty="0">
                <a:solidFill>
                  <a:srgbClr val="F3F3F3"/>
                </a:solidFill>
                <a:cs typeface="Calibri"/>
              </a:rPr>
              <a:t>avoid loss</a:t>
            </a:r>
            <a:endParaRPr sz="40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2127" y="0"/>
            <a:ext cx="1769533" cy="6858000"/>
          </a:xfrm>
          <a:custGeom>
            <a:avLst/>
            <a:gdLst/>
            <a:ahLst/>
            <a:cxnLst/>
            <a:rect l="l" t="t" r="r" b="b"/>
            <a:pathLst>
              <a:path w="1327150" h="5143500">
                <a:moveTo>
                  <a:pt x="1326769" y="0"/>
                </a:moveTo>
                <a:lnTo>
                  <a:pt x="0" y="0"/>
                </a:lnTo>
                <a:lnTo>
                  <a:pt x="0" y="5143500"/>
                </a:lnTo>
                <a:lnTo>
                  <a:pt x="1326769" y="5143500"/>
                </a:lnTo>
                <a:lnTo>
                  <a:pt x="1326769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6889" y="1361671"/>
            <a:ext cx="847513" cy="198686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1280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endParaRPr sz="12800" dirty="0">
              <a:latin typeface="Arial"/>
              <a:cs typeface="Arial"/>
            </a:endParaRPr>
          </a:p>
        </p:txBody>
      </p:sp>
      <p:pic>
        <p:nvPicPr>
          <p:cNvPr id="1026" name="Picture 2" descr="Loss aversion - The Decision Lab">
            <a:extLst>
              <a:ext uri="{FF2B5EF4-FFF2-40B4-BE49-F238E27FC236}">
                <a16:creationId xmlns:a16="http://schemas.microsoft.com/office/drawing/2014/main" id="{E4B01E40-050F-05B6-8700-9A6D18C5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193" y="4246479"/>
            <a:ext cx="33147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150863" y="1540255"/>
            <a:ext cx="0" cy="1318259"/>
          </a:xfrm>
          <a:custGeom>
            <a:avLst/>
            <a:gdLst/>
            <a:ahLst/>
            <a:cxnLst/>
            <a:rect l="l" t="t" r="r" b="b"/>
            <a:pathLst>
              <a:path h="988694">
                <a:moveTo>
                  <a:pt x="0" y="0"/>
                </a:moveTo>
                <a:lnTo>
                  <a:pt x="0" y="988568"/>
                </a:lnTo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150863" y="4181856"/>
            <a:ext cx="0" cy="1318259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580"/>
                </a:lnTo>
              </a:path>
            </a:pathLst>
          </a:custGeom>
          <a:ln w="914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848264" y="3144519"/>
            <a:ext cx="57573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dirty="0">
                <a:latin typeface="Calibri"/>
                <a:cs typeface="Calibri"/>
              </a:rPr>
              <a:t>VS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7261" y="425636"/>
            <a:ext cx="139615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b="1" spc="-593" dirty="0">
                <a:solidFill>
                  <a:srgbClr val="585858"/>
                </a:solidFill>
                <a:latin typeface="Arial"/>
                <a:cs typeface="Arial"/>
              </a:rPr>
              <a:t>DEEP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384800" y="8590309"/>
            <a:ext cx="5486400" cy="256480"/>
          </a:xfrm>
          <a:prstGeom prst="rect">
            <a:avLst/>
          </a:prstGeom>
        </p:spPr>
        <p:txBody>
          <a:bodyPr vert="horz" wrap="square" lIns="0" tIns="10160" rIns="0" bIns="0" rtlCol="0" anchor="ctr">
            <a:spAutoFit/>
          </a:bodyPr>
          <a:lstStyle/>
          <a:p>
            <a:pPr marL="16933">
              <a:spcBef>
                <a:spcPts val="80"/>
              </a:spcBef>
            </a:pPr>
            <a:r>
              <a:rPr dirty="0"/>
              <a:t>FAKULTAS</a:t>
            </a:r>
            <a:r>
              <a:rPr spc="-67" dirty="0"/>
              <a:t> </a:t>
            </a:r>
            <a:r>
              <a:rPr dirty="0"/>
              <a:t>ILMU</a:t>
            </a:r>
            <a:r>
              <a:rPr spc="-47" dirty="0"/>
              <a:t> </a:t>
            </a:r>
            <a:r>
              <a:rPr dirty="0"/>
              <a:t>KOMPUTER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616445" y="466840"/>
            <a:ext cx="256116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27" dirty="0">
                <a:latin typeface="Arial"/>
                <a:cs typeface="Arial"/>
              </a:rPr>
              <a:t>SHALLOW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87612" y="1837402"/>
            <a:ext cx="3489113" cy="309708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20200"/>
              </a:lnSpc>
              <a:spcBef>
                <a:spcPts val="127"/>
              </a:spcBef>
            </a:pPr>
            <a:r>
              <a:rPr lang="en-ID" sz="2800" spc="-107" dirty="0">
                <a:solidFill>
                  <a:srgbClr val="585858"/>
                </a:solidFill>
                <a:latin typeface="Lucida Sans Unicode"/>
                <a:cs typeface="Lucida Sans Unicode"/>
              </a:rPr>
              <a:t>Supply and demand is a concept that </a:t>
            </a:r>
            <a:r>
              <a:rPr lang="en-ID" sz="2800" b="1" spc="-107" dirty="0">
                <a:solidFill>
                  <a:srgbClr val="585858"/>
                </a:solidFill>
                <a:latin typeface="Lucida Sans Unicode"/>
                <a:cs typeface="Lucida Sans Unicode"/>
              </a:rPr>
              <a:t>encompasses the end-to-end </a:t>
            </a:r>
            <a:r>
              <a:rPr lang="en-ID" sz="2800" spc="-107" dirty="0">
                <a:solidFill>
                  <a:srgbClr val="585858"/>
                </a:solidFill>
                <a:latin typeface="Lucida Sans Unicode"/>
                <a:cs typeface="Lucida Sans Unicode"/>
              </a:rPr>
              <a:t>process and is used in all kinds of businesses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sz="half" idx="3"/>
          </p:nvPr>
        </p:nvSpPr>
        <p:spPr>
          <a:xfrm>
            <a:off x="7415277" y="1762492"/>
            <a:ext cx="3894403" cy="256758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0" marR="6773" indent="0">
              <a:lnSpc>
                <a:spcPct val="120200"/>
              </a:lnSpc>
              <a:spcBef>
                <a:spcPts val="127"/>
              </a:spcBef>
              <a:buNone/>
            </a:pPr>
            <a:r>
              <a:rPr lang="en-ID" sz="2800" b="0" spc="-113" dirty="0"/>
              <a:t>The path describes the user experience but does not describe how the user experience works </a:t>
            </a:r>
          </a:p>
          <a:p>
            <a:pPr marL="0" marR="6773" indent="0">
              <a:lnSpc>
                <a:spcPct val="120200"/>
              </a:lnSpc>
              <a:spcBef>
                <a:spcPts val="127"/>
              </a:spcBef>
              <a:buNone/>
            </a:pPr>
            <a:r>
              <a:rPr lang="en-ID" sz="2800" b="0" spc="-113" dirty="0"/>
              <a:t>(one example of poor UX)</a:t>
            </a:r>
            <a:endParaRPr sz="2800" b="0" spc="-227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200" y="1767907"/>
            <a:ext cx="977392" cy="8756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15537" y="3125215"/>
            <a:ext cx="3103033" cy="2775373"/>
          </a:xfrm>
          <a:custGeom>
            <a:avLst/>
            <a:gdLst/>
            <a:ahLst/>
            <a:cxnLst/>
            <a:rect l="l" t="t" r="r" b="b"/>
            <a:pathLst>
              <a:path w="2327275" h="2081529">
                <a:moveTo>
                  <a:pt x="1950847" y="0"/>
                </a:moveTo>
                <a:lnTo>
                  <a:pt x="375793" y="0"/>
                </a:lnTo>
                <a:lnTo>
                  <a:pt x="328675" y="2667"/>
                </a:lnTo>
                <a:lnTo>
                  <a:pt x="283337" y="10540"/>
                </a:lnTo>
                <a:lnTo>
                  <a:pt x="240030" y="23368"/>
                </a:lnTo>
                <a:lnTo>
                  <a:pt x="199136" y="40639"/>
                </a:lnTo>
                <a:lnTo>
                  <a:pt x="161162" y="62102"/>
                </a:lnTo>
                <a:lnTo>
                  <a:pt x="126237" y="87502"/>
                </a:lnTo>
                <a:lnTo>
                  <a:pt x="94869" y="116458"/>
                </a:lnTo>
                <a:lnTo>
                  <a:pt x="67310" y="148717"/>
                </a:lnTo>
                <a:lnTo>
                  <a:pt x="44069" y="183769"/>
                </a:lnTo>
                <a:lnTo>
                  <a:pt x="25273" y="221487"/>
                </a:lnTo>
                <a:lnTo>
                  <a:pt x="11430" y="261493"/>
                </a:lnTo>
                <a:lnTo>
                  <a:pt x="2921" y="303402"/>
                </a:lnTo>
                <a:lnTo>
                  <a:pt x="0" y="346963"/>
                </a:lnTo>
                <a:lnTo>
                  <a:pt x="0" y="1734515"/>
                </a:lnTo>
                <a:lnTo>
                  <a:pt x="2921" y="1778025"/>
                </a:lnTo>
                <a:lnTo>
                  <a:pt x="11430" y="1819935"/>
                </a:lnTo>
                <a:lnTo>
                  <a:pt x="25273" y="1859902"/>
                </a:lnTo>
                <a:lnTo>
                  <a:pt x="44069" y="1897595"/>
                </a:lnTo>
                <a:lnTo>
                  <a:pt x="67310" y="1932711"/>
                </a:lnTo>
                <a:lnTo>
                  <a:pt x="94869" y="1964918"/>
                </a:lnTo>
                <a:lnTo>
                  <a:pt x="126237" y="1993874"/>
                </a:lnTo>
                <a:lnTo>
                  <a:pt x="161162" y="2019274"/>
                </a:lnTo>
                <a:lnTo>
                  <a:pt x="199136" y="2040775"/>
                </a:lnTo>
                <a:lnTo>
                  <a:pt x="240030" y="2058073"/>
                </a:lnTo>
                <a:lnTo>
                  <a:pt x="283337" y="2070836"/>
                </a:lnTo>
                <a:lnTo>
                  <a:pt x="328675" y="2078723"/>
                </a:lnTo>
                <a:lnTo>
                  <a:pt x="375793" y="2081428"/>
                </a:lnTo>
                <a:lnTo>
                  <a:pt x="1950847" y="2081428"/>
                </a:lnTo>
                <a:lnTo>
                  <a:pt x="1997964" y="2078723"/>
                </a:lnTo>
                <a:lnTo>
                  <a:pt x="2043430" y="2070836"/>
                </a:lnTo>
                <a:lnTo>
                  <a:pt x="2086737" y="2058073"/>
                </a:lnTo>
                <a:lnTo>
                  <a:pt x="2127504" y="2040775"/>
                </a:lnTo>
                <a:lnTo>
                  <a:pt x="2165604" y="2019274"/>
                </a:lnTo>
                <a:lnTo>
                  <a:pt x="2200529" y="1993874"/>
                </a:lnTo>
                <a:lnTo>
                  <a:pt x="2231898" y="1964918"/>
                </a:lnTo>
                <a:lnTo>
                  <a:pt x="2259330" y="1932711"/>
                </a:lnTo>
                <a:lnTo>
                  <a:pt x="2282698" y="1897595"/>
                </a:lnTo>
                <a:lnTo>
                  <a:pt x="2301367" y="1859902"/>
                </a:lnTo>
                <a:lnTo>
                  <a:pt x="2315210" y="1819935"/>
                </a:lnTo>
                <a:lnTo>
                  <a:pt x="2323719" y="1778025"/>
                </a:lnTo>
                <a:lnTo>
                  <a:pt x="2326767" y="1734515"/>
                </a:lnTo>
                <a:lnTo>
                  <a:pt x="2326767" y="346963"/>
                </a:lnTo>
                <a:lnTo>
                  <a:pt x="2323465" y="301370"/>
                </a:lnTo>
                <a:lnTo>
                  <a:pt x="2313813" y="256920"/>
                </a:lnTo>
                <a:lnTo>
                  <a:pt x="2298065" y="214121"/>
                </a:lnTo>
                <a:lnTo>
                  <a:pt x="2276475" y="173736"/>
                </a:lnTo>
                <a:lnTo>
                  <a:pt x="2249297" y="136017"/>
                </a:lnTo>
                <a:lnTo>
                  <a:pt x="2216658" y="101600"/>
                </a:lnTo>
                <a:lnTo>
                  <a:pt x="2179447" y="71500"/>
                </a:lnTo>
                <a:lnTo>
                  <a:pt x="2138553" y="46355"/>
                </a:lnTo>
                <a:lnTo>
                  <a:pt x="2094738" y="26415"/>
                </a:lnTo>
                <a:lnTo>
                  <a:pt x="2048383" y="11937"/>
                </a:lnTo>
                <a:lnTo>
                  <a:pt x="2000250" y="3048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59536" y="3104896"/>
            <a:ext cx="3103033" cy="2775373"/>
          </a:xfrm>
          <a:custGeom>
            <a:avLst/>
            <a:gdLst/>
            <a:ahLst/>
            <a:cxnLst/>
            <a:rect l="l" t="t" r="r" b="b"/>
            <a:pathLst>
              <a:path w="2327275" h="2081529">
                <a:moveTo>
                  <a:pt x="1950847" y="0"/>
                </a:moveTo>
                <a:lnTo>
                  <a:pt x="375843" y="0"/>
                </a:lnTo>
                <a:lnTo>
                  <a:pt x="328688" y="2666"/>
                </a:lnTo>
                <a:lnTo>
                  <a:pt x="283298" y="10540"/>
                </a:lnTo>
                <a:lnTo>
                  <a:pt x="240004" y="23367"/>
                </a:lnTo>
                <a:lnTo>
                  <a:pt x="199148" y="40639"/>
                </a:lnTo>
                <a:lnTo>
                  <a:pt x="161112" y="62102"/>
                </a:lnTo>
                <a:lnTo>
                  <a:pt x="126225" y="87502"/>
                </a:lnTo>
                <a:lnTo>
                  <a:pt x="94856" y="116458"/>
                </a:lnTo>
                <a:lnTo>
                  <a:pt x="67335" y="148716"/>
                </a:lnTo>
                <a:lnTo>
                  <a:pt x="44030" y="183769"/>
                </a:lnTo>
                <a:lnTo>
                  <a:pt x="25298" y="221487"/>
                </a:lnTo>
                <a:lnTo>
                  <a:pt x="11480" y="261492"/>
                </a:lnTo>
                <a:lnTo>
                  <a:pt x="2933" y="303402"/>
                </a:lnTo>
                <a:lnTo>
                  <a:pt x="0" y="346963"/>
                </a:lnTo>
                <a:lnTo>
                  <a:pt x="0" y="1734515"/>
                </a:lnTo>
                <a:lnTo>
                  <a:pt x="2933" y="1778038"/>
                </a:lnTo>
                <a:lnTo>
                  <a:pt x="11480" y="1819935"/>
                </a:lnTo>
                <a:lnTo>
                  <a:pt x="25298" y="1859902"/>
                </a:lnTo>
                <a:lnTo>
                  <a:pt x="44030" y="1897595"/>
                </a:lnTo>
                <a:lnTo>
                  <a:pt x="67335" y="1932711"/>
                </a:lnTo>
                <a:lnTo>
                  <a:pt x="94856" y="1964918"/>
                </a:lnTo>
                <a:lnTo>
                  <a:pt x="126225" y="1993874"/>
                </a:lnTo>
                <a:lnTo>
                  <a:pt x="161112" y="2019274"/>
                </a:lnTo>
                <a:lnTo>
                  <a:pt x="199148" y="2040775"/>
                </a:lnTo>
                <a:lnTo>
                  <a:pt x="240004" y="2058073"/>
                </a:lnTo>
                <a:lnTo>
                  <a:pt x="283298" y="2070836"/>
                </a:lnTo>
                <a:lnTo>
                  <a:pt x="328688" y="2078723"/>
                </a:lnTo>
                <a:lnTo>
                  <a:pt x="375843" y="2081428"/>
                </a:lnTo>
                <a:lnTo>
                  <a:pt x="1950847" y="2081428"/>
                </a:lnTo>
                <a:lnTo>
                  <a:pt x="1997964" y="2078723"/>
                </a:lnTo>
                <a:lnTo>
                  <a:pt x="2043430" y="2070836"/>
                </a:lnTo>
                <a:lnTo>
                  <a:pt x="2086737" y="2058073"/>
                </a:lnTo>
                <a:lnTo>
                  <a:pt x="2127504" y="2040775"/>
                </a:lnTo>
                <a:lnTo>
                  <a:pt x="2165604" y="2019274"/>
                </a:lnTo>
                <a:lnTo>
                  <a:pt x="2200529" y="1993874"/>
                </a:lnTo>
                <a:lnTo>
                  <a:pt x="2231898" y="1964918"/>
                </a:lnTo>
                <a:lnTo>
                  <a:pt x="2259330" y="1932711"/>
                </a:lnTo>
                <a:lnTo>
                  <a:pt x="2282698" y="1897595"/>
                </a:lnTo>
                <a:lnTo>
                  <a:pt x="2301367" y="1859902"/>
                </a:lnTo>
                <a:lnTo>
                  <a:pt x="2315210" y="1819935"/>
                </a:lnTo>
                <a:lnTo>
                  <a:pt x="2323719" y="1778038"/>
                </a:lnTo>
                <a:lnTo>
                  <a:pt x="2326767" y="1734515"/>
                </a:lnTo>
                <a:lnTo>
                  <a:pt x="2326767" y="346963"/>
                </a:lnTo>
                <a:lnTo>
                  <a:pt x="2323465" y="301370"/>
                </a:lnTo>
                <a:lnTo>
                  <a:pt x="2313813" y="256920"/>
                </a:lnTo>
                <a:lnTo>
                  <a:pt x="2298065" y="214121"/>
                </a:lnTo>
                <a:lnTo>
                  <a:pt x="2276475" y="173735"/>
                </a:lnTo>
                <a:lnTo>
                  <a:pt x="2249297" y="136016"/>
                </a:lnTo>
                <a:lnTo>
                  <a:pt x="2216658" y="101600"/>
                </a:lnTo>
                <a:lnTo>
                  <a:pt x="2179447" y="71500"/>
                </a:lnTo>
                <a:lnTo>
                  <a:pt x="2138553" y="46354"/>
                </a:lnTo>
                <a:lnTo>
                  <a:pt x="2094738" y="26415"/>
                </a:lnTo>
                <a:lnTo>
                  <a:pt x="2048383" y="11937"/>
                </a:lnTo>
                <a:lnTo>
                  <a:pt x="2000250" y="3047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924801" y="3104896"/>
            <a:ext cx="3103033" cy="2775373"/>
          </a:xfrm>
          <a:custGeom>
            <a:avLst/>
            <a:gdLst/>
            <a:ahLst/>
            <a:cxnLst/>
            <a:rect l="l" t="t" r="r" b="b"/>
            <a:pathLst>
              <a:path w="2327275" h="2081529">
                <a:moveTo>
                  <a:pt x="1950847" y="0"/>
                </a:moveTo>
                <a:lnTo>
                  <a:pt x="375792" y="0"/>
                </a:lnTo>
                <a:lnTo>
                  <a:pt x="328675" y="2666"/>
                </a:lnTo>
                <a:lnTo>
                  <a:pt x="283337" y="10540"/>
                </a:lnTo>
                <a:lnTo>
                  <a:pt x="240029" y="23367"/>
                </a:lnTo>
                <a:lnTo>
                  <a:pt x="199136" y="40639"/>
                </a:lnTo>
                <a:lnTo>
                  <a:pt x="161162" y="62102"/>
                </a:lnTo>
                <a:lnTo>
                  <a:pt x="126237" y="87502"/>
                </a:lnTo>
                <a:lnTo>
                  <a:pt x="94869" y="116458"/>
                </a:lnTo>
                <a:lnTo>
                  <a:pt x="67310" y="148716"/>
                </a:lnTo>
                <a:lnTo>
                  <a:pt x="44069" y="183769"/>
                </a:lnTo>
                <a:lnTo>
                  <a:pt x="25273" y="221487"/>
                </a:lnTo>
                <a:lnTo>
                  <a:pt x="11429" y="261492"/>
                </a:lnTo>
                <a:lnTo>
                  <a:pt x="2921" y="303402"/>
                </a:lnTo>
                <a:lnTo>
                  <a:pt x="0" y="346963"/>
                </a:lnTo>
                <a:lnTo>
                  <a:pt x="0" y="1734515"/>
                </a:lnTo>
                <a:lnTo>
                  <a:pt x="2921" y="1778038"/>
                </a:lnTo>
                <a:lnTo>
                  <a:pt x="11429" y="1819935"/>
                </a:lnTo>
                <a:lnTo>
                  <a:pt x="25273" y="1859902"/>
                </a:lnTo>
                <a:lnTo>
                  <a:pt x="44069" y="1897595"/>
                </a:lnTo>
                <a:lnTo>
                  <a:pt x="67310" y="1932711"/>
                </a:lnTo>
                <a:lnTo>
                  <a:pt x="94869" y="1964918"/>
                </a:lnTo>
                <a:lnTo>
                  <a:pt x="126237" y="1993874"/>
                </a:lnTo>
                <a:lnTo>
                  <a:pt x="161162" y="2019274"/>
                </a:lnTo>
                <a:lnTo>
                  <a:pt x="199136" y="2040775"/>
                </a:lnTo>
                <a:lnTo>
                  <a:pt x="240029" y="2058073"/>
                </a:lnTo>
                <a:lnTo>
                  <a:pt x="283337" y="2070836"/>
                </a:lnTo>
                <a:lnTo>
                  <a:pt x="328675" y="2078723"/>
                </a:lnTo>
                <a:lnTo>
                  <a:pt x="375792" y="2081428"/>
                </a:lnTo>
                <a:lnTo>
                  <a:pt x="1950847" y="2081428"/>
                </a:lnTo>
                <a:lnTo>
                  <a:pt x="1997964" y="2078723"/>
                </a:lnTo>
                <a:lnTo>
                  <a:pt x="2043429" y="2070836"/>
                </a:lnTo>
                <a:lnTo>
                  <a:pt x="2086736" y="2058073"/>
                </a:lnTo>
                <a:lnTo>
                  <a:pt x="2127504" y="2040775"/>
                </a:lnTo>
                <a:lnTo>
                  <a:pt x="2165604" y="2019274"/>
                </a:lnTo>
                <a:lnTo>
                  <a:pt x="2200529" y="1993874"/>
                </a:lnTo>
                <a:lnTo>
                  <a:pt x="2231898" y="1964918"/>
                </a:lnTo>
                <a:lnTo>
                  <a:pt x="2259329" y="1932711"/>
                </a:lnTo>
                <a:lnTo>
                  <a:pt x="2282698" y="1897595"/>
                </a:lnTo>
                <a:lnTo>
                  <a:pt x="2301367" y="1859902"/>
                </a:lnTo>
                <a:lnTo>
                  <a:pt x="2315209" y="1819935"/>
                </a:lnTo>
                <a:lnTo>
                  <a:pt x="2323719" y="1778038"/>
                </a:lnTo>
                <a:lnTo>
                  <a:pt x="2326767" y="1734515"/>
                </a:lnTo>
                <a:lnTo>
                  <a:pt x="2326767" y="346963"/>
                </a:lnTo>
                <a:lnTo>
                  <a:pt x="2323465" y="301370"/>
                </a:lnTo>
                <a:lnTo>
                  <a:pt x="2313813" y="256920"/>
                </a:lnTo>
                <a:lnTo>
                  <a:pt x="2298065" y="214121"/>
                </a:lnTo>
                <a:lnTo>
                  <a:pt x="2276475" y="173735"/>
                </a:lnTo>
                <a:lnTo>
                  <a:pt x="2249297" y="136016"/>
                </a:lnTo>
                <a:lnTo>
                  <a:pt x="2216657" y="101600"/>
                </a:lnTo>
                <a:lnTo>
                  <a:pt x="2179447" y="71500"/>
                </a:lnTo>
                <a:lnTo>
                  <a:pt x="2138553" y="46354"/>
                </a:lnTo>
                <a:lnTo>
                  <a:pt x="2094738" y="26415"/>
                </a:lnTo>
                <a:lnTo>
                  <a:pt x="2048382" y="11937"/>
                </a:lnTo>
                <a:lnTo>
                  <a:pt x="2000250" y="3047"/>
                </a:lnTo>
                <a:lnTo>
                  <a:pt x="195084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088" y="1643888"/>
            <a:ext cx="977392" cy="9794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89931" y="3308513"/>
            <a:ext cx="2363893" cy="1847792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3387" algn="ctr">
              <a:spcBef>
                <a:spcPts val="853"/>
              </a:spcBef>
            </a:pPr>
            <a:r>
              <a:rPr lang="en-ID" sz="2400" b="1" spc="20" dirty="0">
                <a:latin typeface="Trebuchet MS"/>
                <a:cs typeface="Trebuchet MS"/>
              </a:rPr>
              <a:t>RESEMBLANCE</a:t>
            </a:r>
            <a:endParaRPr sz="2400" dirty="0">
              <a:latin typeface="Trebuchet MS"/>
              <a:cs typeface="Trebuchet MS"/>
            </a:endParaRPr>
          </a:p>
          <a:p>
            <a:pPr marL="16086" marR="6773" indent="847" algn="ctr">
              <a:lnSpc>
                <a:spcPct val="118200"/>
              </a:lnSpc>
              <a:spcBef>
                <a:spcPts val="160"/>
              </a:spcBef>
            </a:pPr>
            <a:r>
              <a:rPr lang="en-ID" sz="1867" spc="-200" dirty="0">
                <a:latin typeface="Lucida Sans Unicode"/>
                <a:cs typeface="Lucida Sans Unicode"/>
              </a:rPr>
              <a:t>Limited to the perception and knowledge of the mental maker of the model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2439" y="3308513"/>
            <a:ext cx="2506980" cy="1508725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algn="ctr">
              <a:spcBef>
                <a:spcPts val="853"/>
              </a:spcBef>
            </a:pPr>
            <a:r>
              <a:rPr lang="en-ID" sz="2400" b="1" spc="-27" dirty="0">
                <a:latin typeface="Trebuchet MS"/>
                <a:cs typeface="Trebuchet MS"/>
              </a:rPr>
              <a:t>ACCURACY</a:t>
            </a:r>
            <a:endParaRPr sz="2400" dirty="0">
              <a:latin typeface="Trebuchet MS"/>
              <a:cs typeface="Trebuchet MS"/>
            </a:endParaRPr>
          </a:p>
          <a:p>
            <a:pPr marL="16933" marR="6773" algn="ctr">
              <a:lnSpc>
                <a:spcPct val="118200"/>
              </a:lnSpc>
              <a:spcBef>
                <a:spcPts val="160"/>
              </a:spcBef>
            </a:pPr>
            <a:r>
              <a:rPr lang="en-ID" sz="1867" spc="-147" dirty="0">
                <a:latin typeface="Lucida Sans Unicode"/>
                <a:cs typeface="Lucida Sans Unicode"/>
              </a:rPr>
              <a:t>Generalization of many phenomena with only a mental model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9243" y="3297519"/>
            <a:ext cx="2558627" cy="1846938"/>
          </a:xfrm>
          <a:prstGeom prst="rect">
            <a:avLst/>
          </a:prstGeom>
        </p:spPr>
        <p:txBody>
          <a:bodyPr vert="horz" wrap="square" lIns="0" tIns="107527" rIns="0" bIns="0" rtlCol="0">
            <a:spAutoFit/>
          </a:bodyPr>
          <a:lstStyle/>
          <a:p>
            <a:pPr marL="3387" algn="ctr">
              <a:spcBef>
                <a:spcPts val="847"/>
              </a:spcBef>
            </a:pPr>
            <a:r>
              <a:rPr lang="en-ID" sz="2400" b="1" spc="-27" dirty="0">
                <a:latin typeface="Trebuchet MS"/>
                <a:cs typeface="Trebuchet MS"/>
              </a:rPr>
              <a:t>DEPTH</a:t>
            </a:r>
            <a:endParaRPr sz="2400" dirty="0">
              <a:latin typeface="Trebuchet MS"/>
              <a:cs typeface="Trebuchet MS"/>
            </a:endParaRPr>
          </a:p>
          <a:p>
            <a:pPr marL="16086" marR="6773" indent="-847" algn="ctr">
              <a:lnSpc>
                <a:spcPct val="118100"/>
              </a:lnSpc>
              <a:spcBef>
                <a:spcPts val="160"/>
              </a:spcBef>
            </a:pPr>
            <a:r>
              <a:rPr lang="en-ID" sz="1867" spc="-200" dirty="0">
                <a:latin typeface="Lucida Sans Unicode"/>
                <a:cs typeface="Lucida Sans Unicode"/>
              </a:rPr>
              <a:t>Cannot represent in detail according to the original phenomenon occurs if the phenomenon is too specific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8502" y="1515871"/>
            <a:ext cx="1241013" cy="12964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5418" y="1499615"/>
            <a:ext cx="1276252" cy="129641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704336" y="977427"/>
            <a:ext cx="5078305" cy="135467"/>
          </a:xfrm>
          <a:custGeom>
            <a:avLst/>
            <a:gdLst/>
            <a:ahLst/>
            <a:cxnLst/>
            <a:rect l="l" t="t" r="r" b="b"/>
            <a:pathLst>
              <a:path w="3808729" h="101600">
                <a:moveTo>
                  <a:pt x="3808222" y="0"/>
                </a:moveTo>
                <a:lnTo>
                  <a:pt x="0" y="0"/>
                </a:lnTo>
                <a:lnTo>
                  <a:pt x="0" y="101573"/>
                </a:lnTo>
                <a:lnTo>
                  <a:pt x="3808222" y="101573"/>
                </a:lnTo>
                <a:lnTo>
                  <a:pt x="380822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16603" y="484300"/>
            <a:ext cx="48133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07" dirty="0"/>
              <a:t>MENTAL MODEL ISSUES</a:t>
            </a:r>
            <a:endParaRPr spc="-433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4541" y="48128"/>
            <a:ext cx="9777346" cy="6624744"/>
            <a:chOff x="1659001" y="24064"/>
            <a:chExt cx="7333009" cy="49685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7641" y="24064"/>
              <a:ext cx="5514369" cy="45709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001" y="4815839"/>
              <a:ext cx="164592" cy="1767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98358" y="2359626"/>
            <a:ext cx="3741037" cy="21045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8626">
              <a:lnSpc>
                <a:spcPct val="122100"/>
              </a:lnSpc>
              <a:spcBef>
                <a:spcPts val="133"/>
              </a:spcBef>
            </a:pPr>
            <a:r>
              <a:rPr lang="en-ID" sz="1867" spc="67" dirty="0">
                <a:solidFill>
                  <a:srgbClr val="585858"/>
                </a:solidFill>
                <a:latin typeface="Lucida Sans Unicode"/>
                <a:cs typeface="Lucida Sans Unicode"/>
              </a:rPr>
              <a:t>Knowledge and cognitive processes </a:t>
            </a:r>
            <a:r>
              <a:rPr lang="en-ID" sz="1867" b="1" spc="67" dirty="0">
                <a:solidFill>
                  <a:srgbClr val="585858"/>
                </a:solidFill>
                <a:latin typeface="Lucida Sans Unicode"/>
                <a:cs typeface="Lucida Sans Unicode"/>
              </a:rPr>
              <a:t>do not happen solely inside the head</a:t>
            </a:r>
            <a:r>
              <a:rPr lang="en-ID" sz="1867" spc="67" dirty="0">
                <a:solidFill>
                  <a:srgbClr val="585858"/>
                </a:solidFill>
                <a:latin typeface="Lucida Sans Unicode"/>
                <a:cs typeface="Lucida Sans Unicode"/>
              </a:rPr>
              <a:t>, but are the </a:t>
            </a:r>
            <a:r>
              <a:rPr lang="en-ID" sz="1867" b="1" spc="67" dirty="0">
                <a:solidFill>
                  <a:srgbClr val="585858"/>
                </a:solidFill>
                <a:latin typeface="Lucida Sans Unicode"/>
                <a:cs typeface="Lucida Sans Unicode"/>
              </a:rPr>
              <a:t>result of various objects, humans, artifacts, or tools around</a:t>
            </a:r>
            <a:endParaRPr sz="1867" b="1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6400" y="977427"/>
            <a:ext cx="6502400" cy="135467"/>
          </a:xfrm>
          <a:custGeom>
            <a:avLst/>
            <a:gdLst/>
            <a:ahLst/>
            <a:cxnLst/>
            <a:rect l="l" t="t" r="r" b="b"/>
            <a:pathLst>
              <a:path w="4876800" h="101600">
                <a:moveTo>
                  <a:pt x="4876419" y="0"/>
                </a:moveTo>
                <a:lnTo>
                  <a:pt x="0" y="0"/>
                </a:lnTo>
                <a:lnTo>
                  <a:pt x="0" y="101573"/>
                </a:lnTo>
                <a:lnTo>
                  <a:pt x="4876419" y="101573"/>
                </a:lnTo>
                <a:lnTo>
                  <a:pt x="487641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88715" y="453522"/>
            <a:ext cx="60706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280" dirty="0"/>
              <a:t>DISTRIBUTED COGNITION</a:t>
            </a:r>
            <a:endParaRPr spc="-107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0421620" cy="6858000"/>
          </a:xfrm>
          <a:custGeom>
            <a:avLst/>
            <a:gdLst/>
            <a:ahLst/>
            <a:cxnLst/>
            <a:rect l="l" t="t" r="r" b="b"/>
            <a:pathLst>
              <a:path w="7816215" h="5143500">
                <a:moveTo>
                  <a:pt x="7815960" y="0"/>
                </a:moveTo>
                <a:lnTo>
                  <a:pt x="0" y="0"/>
                </a:lnTo>
                <a:lnTo>
                  <a:pt x="0" y="5143500"/>
                </a:lnTo>
                <a:lnTo>
                  <a:pt x="7815960" y="5143500"/>
                </a:lnTo>
                <a:lnTo>
                  <a:pt x="7815960" y="0"/>
                </a:lnTo>
                <a:close/>
              </a:path>
            </a:pathLst>
          </a:custGeom>
          <a:solidFill>
            <a:srgbClr val="16B5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74444" y="2827461"/>
            <a:ext cx="6558280" cy="2479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ID" sz="4000" spc="-7" dirty="0">
                <a:solidFill>
                  <a:srgbClr val="F3F3F3"/>
                </a:solidFill>
                <a:cs typeface="Calibri"/>
              </a:rPr>
              <a:t>The more often </a:t>
            </a:r>
            <a:r>
              <a:rPr lang="en-ID" sz="4000" b="1" spc="-7" dirty="0">
                <a:solidFill>
                  <a:srgbClr val="F3F3F3"/>
                </a:solidFill>
                <a:cs typeface="Calibri"/>
              </a:rPr>
              <a:t>interactions</a:t>
            </a:r>
            <a:r>
              <a:rPr lang="en-ID" sz="4000" spc="-7" dirty="0">
                <a:solidFill>
                  <a:srgbClr val="F3F3F3"/>
                </a:solidFill>
                <a:cs typeface="Calibri"/>
              </a:rPr>
              <a:t> occur with the </a:t>
            </a:r>
            <a:r>
              <a:rPr lang="en-ID" sz="4000" b="1" spc="-7" dirty="0">
                <a:solidFill>
                  <a:srgbClr val="F3F3F3"/>
                </a:solidFill>
                <a:cs typeface="Calibri"/>
              </a:rPr>
              <a:t>environment</a:t>
            </a:r>
            <a:r>
              <a:rPr lang="en-ID" sz="4000" spc="-7" dirty="0">
                <a:solidFill>
                  <a:srgbClr val="F3F3F3"/>
                </a:solidFill>
                <a:cs typeface="Calibri"/>
              </a:rPr>
              <a:t>, the deeper the understanding or knowledge possessed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2127" y="0"/>
            <a:ext cx="1769533" cy="6858000"/>
          </a:xfrm>
          <a:custGeom>
            <a:avLst/>
            <a:gdLst/>
            <a:ahLst/>
            <a:cxnLst/>
            <a:rect l="l" t="t" r="r" b="b"/>
            <a:pathLst>
              <a:path w="1327150" h="5143500">
                <a:moveTo>
                  <a:pt x="1326769" y="0"/>
                </a:moveTo>
                <a:lnTo>
                  <a:pt x="0" y="0"/>
                </a:lnTo>
                <a:lnTo>
                  <a:pt x="0" y="5143500"/>
                </a:lnTo>
                <a:lnTo>
                  <a:pt x="1326769" y="5143500"/>
                </a:lnTo>
                <a:lnTo>
                  <a:pt x="1326769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6889" y="1361671"/>
            <a:ext cx="847513" cy="198686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1280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endParaRPr sz="1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0605" y="4834753"/>
            <a:ext cx="8514927" cy="706305"/>
          </a:xfrm>
          <a:prstGeom prst="rect">
            <a:avLst/>
          </a:prstGeom>
        </p:spPr>
        <p:txBody>
          <a:bodyPr vert="horz" wrap="square" lIns="0" tIns="66887" rIns="0" bIns="0" rtlCol="0">
            <a:spAutoFit/>
          </a:bodyPr>
          <a:lstStyle/>
          <a:p>
            <a:pPr marL="16933" algn="ctr">
              <a:spcBef>
                <a:spcPts val="527"/>
              </a:spcBef>
            </a:pPr>
            <a:r>
              <a:rPr lang="en-ID" sz="1867" spc="-107" dirty="0">
                <a:latin typeface="Lucida Sans Unicode"/>
                <a:cs typeface="Lucida Sans Unicode"/>
              </a:rPr>
              <a:t>How humans </a:t>
            </a:r>
            <a:r>
              <a:rPr lang="en-ID" sz="1867" b="1" spc="-107" dirty="0">
                <a:latin typeface="Lucida Sans Unicode"/>
                <a:cs typeface="Lucida Sans Unicode"/>
              </a:rPr>
              <a:t>interact with external repres</a:t>
            </a:r>
            <a:r>
              <a:rPr lang="en-ID" sz="1867" spc="-107" dirty="0">
                <a:latin typeface="Lucida Sans Unicode"/>
                <a:cs typeface="Lucida Sans Unicode"/>
              </a:rPr>
              <a:t>entations (maps, diagrams) and
Serves to </a:t>
            </a:r>
            <a:r>
              <a:rPr lang="en-ID" sz="1867" b="1" spc="-107" dirty="0">
                <a:latin typeface="Lucida Sans Unicode"/>
                <a:cs typeface="Lucida Sans Unicode"/>
              </a:rPr>
              <a:t>reduce memory load</a:t>
            </a:r>
            <a:r>
              <a:rPr lang="en-ID" sz="1867" spc="-107" dirty="0">
                <a:latin typeface="Lucida Sans Unicode"/>
                <a:cs typeface="Lucida Sans Unicode"/>
              </a:rPr>
              <a:t> (shopping notes, deadline reminders)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52801" y="3836415"/>
            <a:ext cx="5621020" cy="632460"/>
          </a:xfrm>
          <a:custGeom>
            <a:avLst/>
            <a:gdLst/>
            <a:ahLst/>
            <a:cxnLst/>
            <a:rect l="l" t="t" r="r" b="b"/>
            <a:pathLst>
              <a:path w="4215765" h="474345">
                <a:moveTo>
                  <a:pt x="4215384" y="0"/>
                </a:moveTo>
                <a:lnTo>
                  <a:pt x="0" y="0"/>
                </a:lnTo>
                <a:lnTo>
                  <a:pt x="0" y="473963"/>
                </a:lnTo>
                <a:lnTo>
                  <a:pt x="4215384" y="473963"/>
                </a:lnTo>
                <a:lnTo>
                  <a:pt x="4215384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5673" y="3787129"/>
            <a:ext cx="488950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z="4000" spc="-127" dirty="0"/>
              <a:t>EXTERNAL COGNITIVE</a:t>
            </a:r>
            <a:endParaRPr sz="40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9584" y="849375"/>
            <a:ext cx="2592832" cy="2590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0800" y="2527336"/>
            <a:ext cx="837184" cy="547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1058" y="1192784"/>
            <a:ext cx="478268" cy="63398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8014" y="4834753"/>
            <a:ext cx="7383780" cy="706305"/>
          </a:xfrm>
          <a:prstGeom prst="rect">
            <a:avLst/>
          </a:prstGeom>
        </p:spPr>
        <p:txBody>
          <a:bodyPr vert="horz" wrap="square" lIns="0" tIns="66887" rIns="0" bIns="0" rtlCol="0">
            <a:spAutoFit/>
          </a:bodyPr>
          <a:lstStyle/>
          <a:p>
            <a:pPr algn="ctr">
              <a:spcBef>
                <a:spcPts val="527"/>
              </a:spcBef>
            </a:pPr>
            <a:r>
              <a:rPr lang="en-ID" sz="1867" spc="-140" dirty="0">
                <a:latin typeface="Lucida Sans Unicode"/>
                <a:cs typeface="Lucida Sans Unicode"/>
              </a:rPr>
              <a:t>The need for aids </a:t>
            </a:r>
            <a:r>
              <a:rPr lang="en-ID" sz="1867" b="1" spc="-140" dirty="0">
                <a:latin typeface="Lucida Sans Unicode"/>
                <a:cs typeface="Lucida Sans Unicode"/>
              </a:rPr>
              <a:t>to externalize cognition</a:t>
            </a:r>
            <a:r>
              <a:rPr lang="en-ID" sz="1867" spc="-140" dirty="0">
                <a:latin typeface="Lucida Sans Unicode"/>
                <a:cs typeface="Lucida Sans Unicode"/>
              </a:rPr>
              <a:t>. </a:t>
            </a:r>
          </a:p>
          <a:p>
            <a:pPr algn="ctr">
              <a:spcBef>
                <a:spcPts val="527"/>
              </a:spcBef>
            </a:pPr>
            <a:r>
              <a:rPr lang="en-ID" sz="1867" spc="-140" dirty="0">
                <a:latin typeface="Lucida Sans Unicode"/>
                <a:cs typeface="Lucida Sans Unicode"/>
              </a:rPr>
              <a:t>Example is a pen and paper for making shopping notes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5016" y="1117592"/>
            <a:ext cx="850069" cy="9420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799865" y="315264"/>
            <a:ext cx="3640667" cy="3088640"/>
            <a:chOff x="3599899" y="236448"/>
            <a:chExt cx="2730500" cy="2316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899" y="743712"/>
              <a:ext cx="1717125" cy="18089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545" y="755077"/>
              <a:ext cx="575801" cy="6020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873" y="236448"/>
              <a:ext cx="616026" cy="6160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8671" y="93857"/>
            <a:ext cx="617728" cy="58241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10815" y="3836415"/>
            <a:ext cx="7508240" cy="632460"/>
          </a:xfrm>
          <a:custGeom>
            <a:avLst/>
            <a:gdLst/>
            <a:ahLst/>
            <a:cxnLst/>
            <a:rect l="l" t="t" r="r" b="b"/>
            <a:pathLst>
              <a:path w="5631180" h="474345">
                <a:moveTo>
                  <a:pt x="5631180" y="0"/>
                </a:moveTo>
                <a:lnTo>
                  <a:pt x="0" y="0"/>
                </a:lnTo>
                <a:lnTo>
                  <a:pt x="0" y="473963"/>
                </a:lnTo>
                <a:lnTo>
                  <a:pt x="5631180" y="473963"/>
                </a:lnTo>
                <a:lnTo>
                  <a:pt x="56311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519001" y="3781722"/>
            <a:ext cx="690710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3" dirty="0">
                <a:solidFill>
                  <a:srgbClr val="585858"/>
                </a:solidFill>
                <a:latin typeface="Trebuchet MS"/>
                <a:cs typeface="Trebuchet MS"/>
              </a:rPr>
              <a:t>CO</a:t>
            </a:r>
            <a:r>
              <a:rPr sz="4000" b="1" spc="-7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4000" b="1" spc="-147" dirty="0">
                <a:solidFill>
                  <a:srgbClr val="585858"/>
                </a:solidFill>
                <a:latin typeface="Trebuchet MS"/>
                <a:cs typeface="Trebuchet MS"/>
              </a:rPr>
              <a:t>PUTATIONAL</a:t>
            </a:r>
            <a:r>
              <a:rPr sz="4000" b="1" spc="-353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4000" b="1" spc="-247" dirty="0">
                <a:solidFill>
                  <a:srgbClr val="585858"/>
                </a:solidFill>
                <a:latin typeface="Trebuchet MS"/>
                <a:cs typeface="Trebuchet MS"/>
              </a:rPr>
              <a:t>OFFL</a:t>
            </a:r>
            <a:r>
              <a:rPr sz="4000" b="1" spc="-120" dirty="0">
                <a:solidFill>
                  <a:srgbClr val="585858"/>
                </a:solidFill>
                <a:latin typeface="Trebuchet MS"/>
                <a:cs typeface="Trebuchet MS"/>
              </a:rPr>
              <a:t>OA</a:t>
            </a:r>
            <a:r>
              <a:rPr sz="4000" b="1" spc="-133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4000" b="1" spc="-40" dirty="0">
                <a:solidFill>
                  <a:srgbClr val="585858"/>
                </a:solidFill>
                <a:latin typeface="Trebuchet MS"/>
                <a:cs typeface="Trebuchet MS"/>
              </a:rPr>
              <a:t>ING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756029" y="4800580"/>
            <a:ext cx="2059304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Lucida Sans Unicode"/>
                <a:ea typeface="+mn-ea"/>
                <a:cs typeface="Lucida Sans Unicod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80"/>
              </a:spcBef>
            </a:pPr>
            <a:r>
              <a:rPr lang="en-ID"/>
              <a:t>FAKULTAS</a:t>
            </a:r>
            <a:r>
              <a:rPr lang="en-ID" spc="-50"/>
              <a:t> </a:t>
            </a:r>
            <a:r>
              <a:rPr lang="en-ID"/>
              <a:t>ILMU</a:t>
            </a:r>
            <a:r>
              <a:rPr lang="en-ID" spc="-35"/>
              <a:t> </a:t>
            </a:r>
            <a:r>
              <a:rPr lang="en-ID"/>
              <a:t>KOMPUTER</a:t>
            </a:r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3520" y="3430015"/>
            <a:ext cx="4422987" cy="2450252"/>
          </a:xfrm>
          <a:custGeom>
            <a:avLst/>
            <a:gdLst/>
            <a:ahLst/>
            <a:cxnLst/>
            <a:rect l="l" t="t" r="r" b="b"/>
            <a:pathLst>
              <a:path w="3317240" h="1837689">
                <a:moveTo>
                  <a:pt x="2781300" y="0"/>
                </a:moveTo>
                <a:lnTo>
                  <a:pt x="535813" y="0"/>
                </a:lnTo>
                <a:lnTo>
                  <a:pt x="468630" y="2412"/>
                </a:lnTo>
                <a:lnTo>
                  <a:pt x="403860" y="9398"/>
                </a:lnTo>
                <a:lnTo>
                  <a:pt x="342138" y="20574"/>
                </a:lnTo>
                <a:lnTo>
                  <a:pt x="283972" y="35940"/>
                </a:lnTo>
                <a:lnTo>
                  <a:pt x="229743" y="54863"/>
                </a:lnTo>
                <a:lnTo>
                  <a:pt x="179959" y="77343"/>
                </a:lnTo>
                <a:lnTo>
                  <a:pt x="135255" y="102869"/>
                </a:lnTo>
                <a:lnTo>
                  <a:pt x="96012" y="131318"/>
                </a:lnTo>
                <a:lnTo>
                  <a:pt x="62737" y="162306"/>
                </a:lnTo>
                <a:lnTo>
                  <a:pt x="36068" y="195580"/>
                </a:lnTo>
                <a:lnTo>
                  <a:pt x="16383" y="230886"/>
                </a:lnTo>
                <a:lnTo>
                  <a:pt x="4190" y="267843"/>
                </a:lnTo>
                <a:lnTo>
                  <a:pt x="0" y="306324"/>
                </a:lnTo>
                <a:lnTo>
                  <a:pt x="0" y="1531353"/>
                </a:lnTo>
                <a:lnTo>
                  <a:pt x="4190" y="1569770"/>
                </a:lnTo>
                <a:lnTo>
                  <a:pt x="16383" y="1606765"/>
                </a:lnTo>
                <a:lnTo>
                  <a:pt x="36068" y="1642046"/>
                </a:lnTo>
                <a:lnTo>
                  <a:pt x="62737" y="1675333"/>
                </a:lnTo>
                <a:lnTo>
                  <a:pt x="96012" y="1706333"/>
                </a:lnTo>
                <a:lnTo>
                  <a:pt x="135255" y="1734756"/>
                </a:lnTo>
                <a:lnTo>
                  <a:pt x="179959" y="1760334"/>
                </a:lnTo>
                <a:lnTo>
                  <a:pt x="229743" y="1782749"/>
                </a:lnTo>
                <a:lnTo>
                  <a:pt x="283972" y="1801749"/>
                </a:lnTo>
                <a:lnTo>
                  <a:pt x="342138" y="1817014"/>
                </a:lnTo>
                <a:lnTo>
                  <a:pt x="403860" y="1828279"/>
                </a:lnTo>
                <a:lnTo>
                  <a:pt x="468630" y="1835238"/>
                </a:lnTo>
                <a:lnTo>
                  <a:pt x="535813" y="1837626"/>
                </a:lnTo>
                <a:lnTo>
                  <a:pt x="2781300" y="1837626"/>
                </a:lnTo>
                <a:lnTo>
                  <a:pt x="2848483" y="1835238"/>
                </a:lnTo>
                <a:lnTo>
                  <a:pt x="2913253" y="1828279"/>
                </a:lnTo>
                <a:lnTo>
                  <a:pt x="2974975" y="1817014"/>
                </a:lnTo>
                <a:lnTo>
                  <a:pt x="3033141" y="1801749"/>
                </a:lnTo>
                <a:lnTo>
                  <a:pt x="3087369" y="1782749"/>
                </a:lnTo>
                <a:lnTo>
                  <a:pt x="3137154" y="1760334"/>
                </a:lnTo>
                <a:lnTo>
                  <a:pt x="3181858" y="1734756"/>
                </a:lnTo>
                <a:lnTo>
                  <a:pt x="3221101" y="1706333"/>
                </a:lnTo>
                <a:lnTo>
                  <a:pt x="3254375" y="1675333"/>
                </a:lnTo>
                <a:lnTo>
                  <a:pt x="3281044" y="1642046"/>
                </a:lnTo>
                <a:lnTo>
                  <a:pt x="3300730" y="1606765"/>
                </a:lnTo>
                <a:lnTo>
                  <a:pt x="3312921" y="1569770"/>
                </a:lnTo>
                <a:lnTo>
                  <a:pt x="3317113" y="1531353"/>
                </a:lnTo>
                <a:lnTo>
                  <a:pt x="3317113" y="306324"/>
                </a:lnTo>
                <a:lnTo>
                  <a:pt x="3312414" y="266064"/>
                </a:lnTo>
                <a:lnTo>
                  <a:pt x="3298698" y="226821"/>
                </a:lnTo>
                <a:lnTo>
                  <a:pt x="3276345" y="189102"/>
                </a:lnTo>
                <a:lnTo>
                  <a:pt x="3245485" y="153288"/>
                </a:lnTo>
                <a:lnTo>
                  <a:pt x="3206750" y="120014"/>
                </a:lnTo>
                <a:lnTo>
                  <a:pt x="3160141" y="89662"/>
                </a:lnTo>
                <a:lnTo>
                  <a:pt x="3107055" y="63118"/>
                </a:lnTo>
                <a:lnTo>
                  <a:pt x="3048889" y="40893"/>
                </a:lnTo>
                <a:lnTo>
                  <a:pt x="2986405" y="23368"/>
                </a:lnTo>
                <a:lnTo>
                  <a:pt x="2920365" y="10540"/>
                </a:lnTo>
                <a:lnTo>
                  <a:pt x="2851785" y="2667"/>
                </a:lnTo>
                <a:lnTo>
                  <a:pt x="278130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6721643" y="3546314"/>
            <a:ext cx="4204422" cy="177176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sz="1867" b="1" spc="-127" dirty="0">
                <a:latin typeface="Trebuchet MS"/>
                <a:cs typeface="Trebuchet MS"/>
              </a:rPr>
              <a:t>C</a:t>
            </a:r>
            <a:r>
              <a:rPr sz="1867" b="1" spc="-107" dirty="0">
                <a:latin typeface="Trebuchet MS"/>
                <a:cs typeface="Trebuchet MS"/>
              </a:rPr>
              <a:t>O</a:t>
            </a:r>
            <a:r>
              <a:rPr sz="1867" b="1" spc="-113" dirty="0">
                <a:latin typeface="Trebuchet MS"/>
                <a:cs typeface="Trebuchet MS"/>
              </a:rPr>
              <a:t>G</a:t>
            </a:r>
            <a:r>
              <a:rPr sz="1867" b="1" spc="47" dirty="0">
                <a:latin typeface="Trebuchet MS"/>
                <a:cs typeface="Trebuchet MS"/>
              </a:rPr>
              <a:t>N</a:t>
            </a:r>
            <a:r>
              <a:rPr sz="1867" b="1" dirty="0">
                <a:latin typeface="Trebuchet MS"/>
                <a:cs typeface="Trebuchet MS"/>
              </a:rPr>
              <a:t>I</a:t>
            </a:r>
            <a:r>
              <a:rPr sz="1867" b="1" spc="-160" dirty="0">
                <a:latin typeface="Trebuchet MS"/>
                <a:cs typeface="Trebuchet MS"/>
              </a:rPr>
              <a:t>T</a:t>
            </a:r>
            <a:r>
              <a:rPr sz="1867" b="1" dirty="0">
                <a:latin typeface="Trebuchet MS"/>
                <a:cs typeface="Trebuchet MS"/>
              </a:rPr>
              <a:t>I</a:t>
            </a:r>
            <a:r>
              <a:rPr sz="1867" b="1" spc="-33" dirty="0">
                <a:latin typeface="Trebuchet MS"/>
                <a:cs typeface="Trebuchet MS"/>
              </a:rPr>
              <a:t>V</a:t>
            </a:r>
            <a:r>
              <a:rPr sz="1867" b="1" spc="-27" dirty="0">
                <a:latin typeface="Trebuchet MS"/>
                <a:cs typeface="Trebuchet MS"/>
              </a:rPr>
              <a:t>E</a:t>
            </a:r>
            <a:r>
              <a:rPr sz="1867" b="1" spc="-160" dirty="0">
                <a:latin typeface="Trebuchet MS"/>
                <a:cs typeface="Trebuchet MS"/>
              </a:rPr>
              <a:t> T</a:t>
            </a:r>
            <a:r>
              <a:rPr sz="1867" b="1" spc="20" dirty="0">
                <a:latin typeface="Trebuchet MS"/>
                <a:cs typeface="Trebuchet MS"/>
              </a:rPr>
              <a:t>R</a:t>
            </a:r>
            <a:r>
              <a:rPr sz="1867" b="1" spc="-73" dirty="0">
                <a:latin typeface="Trebuchet MS"/>
                <a:cs typeface="Trebuchet MS"/>
              </a:rPr>
              <a:t>A</a:t>
            </a:r>
            <a:r>
              <a:rPr sz="1867" b="1" spc="-127" dirty="0">
                <a:latin typeface="Trebuchet MS"/>
                <a:cs typeface="Trebuchet MS"/>
              </a:rPr>
              <a:t>C</a:t>
            </a:r>
            <a:r>
              <a:rPr sz="1867" b="1" dirty="0">
                <a:latin typeface="Trebuchet MS"/>
                <a:cs typeface="Trebuchet MS"/>
              </a:rPr>
              <a:t>I</a:t>
            </a:r>
            <a:r>
              <a:rPr sz="1867" b="1" spc="-33" dirty="0">
                <a:latin typeface="Trebuchet MS"/>
                <a:cs typeface="Trebuchet MS"/>
              </a:rPr>
              <a:t>NG</a:t>
            </a:r>
            <a:endParaRPr sz="1867" dirty="0">
              <a:latin typeface="Trebuchet MS"/>
              <a:cs typeface="Trebuchet MS"/>
            </a:endParaRPr>
          </a:p>
          <a:p>
            <a:pPr marL="16933" marR="6773" indent="-2540" algn="ctr">
              <a:lnSpc>
                <a:spcPct val="118100"/>
              </a:lnSpc>
              <a:spcBef>
                <a:spcPts val="267"/>
              </a:spcBef>
            </a:pPr>
            <a:r>
              <a:rPr lang="en-ID" sz="1867" spc="-80" dirty="0">
                <a:latin typeface="Lucida Sans Unicode"/>
                <a:cs typeface="Lucida Sans Unicode"/>
              </a:rPr>
              <a:t>Involves manipulating representation components into a new order, suppose completed work is moved to a lower order in the application</a:t>
            </a:r>
            <a:endParaRPr sz="1867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5936" y="3421889"/>
            <a:ext cx="4422987" cy="2452793"/>
          </a:xfrm>
          <a:custGeom>
            <a:avLst/>
            <a:gdLst/>
            <a:ahLst/>
            <a:cxnLst/>
            <a:rect l="l" t="t" r="r" b="b"/>
            <a:pathLst>
              <a:path w="3317240" h="1839595">
                <a:moveTo>
                  <a:pt x="2781300" y="0"/>
                </a:moveTo>
                <a:lnTo>
                  <a:pt x="535813" y="0"/>
                </a:lnTo>
                <a:lnTo>
                  <a:pt x="468629" y="2412"/>
                </a:lnTo>
                <a:lnTo>
                  <a:pt x="403859" y="9397"/>
                </a:lnTo>
                <a:lnTo>
                  <a:pt x="342138" y="20573"/>
                </a:lnTo>
                <a:lnTo>
                  <a:pt x="283933" y="35940"/>
                </a:lnTo>
                <a:lnTo>
                  <a:pt x="229692" y="54863"/>
                </a:lnTo>
                <a:lnTo>
                  <a:pt x="179959" y="77342"/>
                </a:lnTo>
                <a:lnTo>
                  <a:pt x="135229" y="102996"/>
                </a:lnTo>
                <a:lnTo>
                  <a:pt x="95999" y="131444"/>
                </a:lnTo>
                <a:lnTo>
                  <a:pt x="62776" y="162432"/>
                </a:lnTo>
                <a:lnTo>
                  <a:pt x="36067" y="195706"/>
                </a:lnTo>
                <a:lnTo>
                  <a:pt x="16357" y="231012"/>
                </a:lnTo>
                <a:lnTo>
                  <a:pt x="4178" y="268096"/>
                </a:lnTo>
                <a:lnTo>
                  <a:pt x="0" y="306577"/>
                </a:lnTo>
                <a:lnTo>
                  <a:pt x="0" y="1532623"/>
                </a:lnTo>
                <a:lnTo>
                  <a:pt x="4178" y="1571066"/>
                </a:lnTo>
                <a:lnTo>
                  <a:pt x="16357" y="1608099"/>
                </a:lnTo>
                <a:lnTo>
                  <a:pt x="36067" y="1643405"/>
                </a:lnTo>
                <a:lnTo>
                  <a:pt x="62776" y="1676717"/>
                </a:lnTo>
                <a:lnTo>
                  <a:pt x="95999" y="1707743"/>
                </a:lnTo>
                <a:lnTo>
                  <a:pt x="135229" y="1736204"/>
                </a:lnTo>
                <a:lnTo>
                  <a:pt x="179959" y="1761794"/>
                </a:lnTo>
                <a:lnTo>
                  <a:pt x="229692" y="1784235"/>
                </a:lnTo>
                <a:lnTo>
                  <a:pt x="283933" y="1803234"/>
                </a:lnTo>
                <a:lnTo>
                  <a:pt x="342138" y="1818525"/>
                </a:lnTo>
                <a:lnTo>
                  <a:pt x="403859" y="1829790"/>
                </a:lnTo>
                <a:lnTo>
                  <a:pt x="468629" y="1836762"/>
                </a:lnTo>
                <a:lnTo>
                  <a:pt x="535813" y="1839150"/>
                </a:lnTo>
                <a:lnTo>
                  <a:pt x="2781300" y="1839150"/>
                </a:lnTo>
                <a:lnTo>
                  <a:pt x="2848483" y="1836762"/>
                </a:lnTo>
                <a:lnTo>
                  <a:pt x="2913253" y="1829790"/>
                </a:lnTo>
                <a:lnTo>
                  <a:pt x="2974975" y="1818525"/>
                </a:lnTo>
                <a:lnTo>
                  <a:pt x="3033141" y="1803234"/>
                </a:lnTo>
                <a:lnTo>
                  <a:pt x="3087370" y="1784235"/>
                </a:lnTo>
                <a:lnTo>
                  <a:pt x="3137154" y="1761794"/>
                </a:lnTo>
                <a:lnTo>
                  <a:pt x="3181858" y="1736204"/>
                </a:lnTo>
                <a:lnTo>
                  <a:pt x="3221101" y="1707743"/>
                </a:lnTo>
                <a:lnTo>
                  <a:pt x="3254375" y="1676717"/>
                </a:lnTo>
                <a:lnTo>
                  <a:pt x="3281045" y="1643405"/>
                </a:lnTo>
                <a:lnTo>
                  <a:pt x="3300730" y="1608099"/>
                </a:lnTo>
                <a:lnTo>
                  <a:pt x="3312922" y="1571066"/>
                </a:lnTo>
                <a:lnTo>
                  <a:pt x="3317113" y="1532623"/>
                </a:lnTo>
                <a:lnTo>
                  <a:pt x="3317113" y="306577"/>
                </a:lnTo>
                <a:lnTo>
                  <a:pt x="3312414" y="266191"/>
                </a:lnTo>
                <a:lnTo>
                  <a:pt x="3298698" y="226948"/>
                </a:lnTo>
                <a:lnTo>
                  <a:pt x="3276346" y="189229"/>
                </a:lnTo>
                <a:lnTo>
                  <a:pt x="3245485" y="153415"/>
                </a:lnTo>
                <a:lnTo>
                  <a:pt x="3206750" y="120141"/>
                </a:lnTo>
                <a:lnTo>
                  <a:pt x="3160141" y="89788"/>
                </a:lnTo>
                <a:lnTo>
                  <a:pt x="3107055" y="63118"/>
                </a:lnTo>
                <a:lnTo>
                  <a:pt x="3048889" y="40893"/>
                </a:lnTo>
                <a:lnTo>
                  <a:pt x="2986405" y="23367"/>
                </a:lnTo>
                <a:lnTo>
                  <a:pt x="2920365" y="10540"/>
                </a:lnTo>
                <a:lnTo>
                  <a:pt x="2851785" y="2666"/>
                </a:lnTo>
                <a:lnTo>
                  <a:pt x="278130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411706" y="3539032"/>
            <a:ext cx="4074694" cy="147117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387" algn="ctr">
              <a:spcBef>
                <a:spcPts val="800"/>
              </a:spcBef>
            </a:pPr>
            <a:r>
              <a:rPr lang="en-ID" sz="1867" b="1" spc="-40" dirty="0">
                <a:latin typeface="Trebuchet MS"/>
                <a:cs typeface="Trebuchet MS"/>
              </a:rPr>
              <a:t>ANNOTATIONS</a:t>
            </a:r>
            <a:endParaRPr sz="1867" dirty="0">
              <a:latin typeface="Trebuchet MS"/>
              <a:cs typeface="Trebuchet MS"/>
            </a:endParaRPr>
          </a:p>
          <a:p>
            <a:pPr marL="16933" marR="6773" algn="ctr">
              <a:lnSpc>
                <a:spcPct val="118200"/>
              </a:lnSpc>
              <a:spcBef>
                <a:spcPts val="267"/>
              </a:spcBef>
            </a:pPr>
            <a:r>
              <a:rPr lang="en-ID" sz="1867" spc="-80" dirty="0">
                <a:latin typeface="Lucida Sans Unicode"/>
                <a:cs typeface="Lucida Sans Unicode"/>
              </a:rPr>
              <a:t>Involves changing existing representations by providing signs, </a:t>
            </a:r>
          </a:p>
          <a:p>
            <a:pPr marL="16933" marR="6773" algn="ctr">
              <a:lnSpc>
                <a:spcPct val="118200"/>
              </a:lnSpc>
              <a:spcBef>
                <a:spcPts val="267"/>
              </a:spcBef>
            </a:pPr>
            <a:r>
              <a:rPr lang="en-ID" sz="1867" spc="-80" dirty="0">
                <a:latin typeface="Lucida Sans Unicode"/>
                <a:cs typeface="Lucida Sans Unicode"/>
              </a:rPr>
              <a:t>e.g., checklists and underscores</a:t>
            </a:r>
            <a:endParaRPr sz="1867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2642" y="1564640"/>
            <a:ext cx="1221693" cy="15382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1023" y="1631696"/>
            <a:ext cx="1306495" cy="140614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952751" y="977427"/>
            <a:ext cx="8491220" cy="135467"/>
          </a:xfrm>
          <a:custGeom>
            <a:avLst/>
            <a:gdLst/>
            <a:ahLst/>
            <a:cxnLst/>
            <a:rect l="l" t="t" r="r" b="b"/>
            <a:pathLst>
              <a:path w="6368415" h="101600">
                <a:moveTo>
                  <a:pt x="6368288" y="0"/>
                </a:moveTo>
                <a:lnTo>
                  <a:pt x="0" y="0"/>
                </a:lnTo>
                <a:lnTo>
                  <a:pt x="0" y="101573"/>
                </a:lnTo>
                <a:lnTo>
                  <a:pt x="6368288" y="101573"/>
                </a:lnTo>
                <a:lnTo>
                  <a:pt x="636828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67144" y="453522"/>
            <a:ext cx="851069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D" spc="-460" dirty="0"/>
              <a:t>ANNOTATIONS AND COGNITIVE TRACING</a:t>
            </a:r>
            <a:endParaRPr spc="-473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2000" cy="6224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8797" y="2229036"/>
            <a:ext cx="3332480" cy="121120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ts val="3753"/>
              </a:lnSpc>
              <a:spcBef>
                <a:spcPts val="133"/>
              </a:spcBef>
            </a:pPr>
            <a:r>
              <a:rPr lang="en-US" sz="32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Thank You</a:t>
            </a:r>
            <a:r>
              <a:rPr sz="32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endParaRPr sz="3200" dirty="0">
              <a:latin typeface="Lucida Sans Unicode"/>
              <a:cs typeface="Lucida Sans Unicode"/>
            </a:endParaRPr>
          </a:p>
          <a:p>
            <a:pPr marL="16933" marR="6773">
              <a:lnSpc>
                <a:spcPts val="5760"/>
              </a:lnSpc>
              <a:spcBef>
                <a:spcPts val="47"/>
              </a:spcBef>
            </a:pPr>
            <a:r>
              <a:rPr lang="en-ID" spc="-140" dirty="0">
                <a:solidFill>
                  <a:srgbClr val="FFFFFF"/>
                </a:solidFill>
              </a:rPr>
              <a:t>Questions?</a:t>
            </a:r>
            <a:endParaRPr spc="-147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076B6-5B6B-963A-899C-B01901F7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B21C5-F6DA-5E0B-29ED-3E7909FB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Lab Session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4145E-B083-C8A8-78FF-D05E3116A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 and Table in HTML</a:t>
            </a:r>
          </a:p>
        </p:txBody>
      </p:sp>
    </p:spTree>
    <p:extLst>
      <p:ext uri="{BB962C8B-B14F-4D97-AF65-F5344CB8AC3E}">
        <p14:creationId xmlns:p14="http://schemas.microsoft.com/office/powerpoint/2010/main" val="332823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2725</Words>
  <Application>Microsoft Macintosh PowerPoint</Application>
  <PresentationFormat>Widescreen</PresentationFormat>
  <Paragraphs>432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MS Gothic</vt:lpstr>
      <vt:lpstr>Arial</vt:lpstr>
      <vt:lpstr>Arial MT</vt:lpstr>
      <vt:lpstr>Calibri</vt:lpstr>
      <vt:lpstr>Calibri Light</vt:lpstr>
      <vt:lpstr>Google Sans</vt:lpstr>
      <vt:lpstr>Helvetica</vt:lpstr>
      <vt:lpstr>Inter</vt:lpstr>
      <vt:lpstr>Lucida Sans Unicode</vt:lpstr>
      <vt:lpstr>Microsoft Sans Serif</vt:lpstr>
      <vt:lpstr>Segoe UI Symbol</vt:lpstr>
      <vt:lpstr>Segoe UI Web (West European)</vt:lpstr>
      <vt:lpstr>Trebuchet MS</vt:lpstr>
      <vt:lpstr>Office Theme</vt:lpstr>
      <vt:lpstr>Session 3: (Social and Emotional Interaction) Interaction Design Process &amp;  C o g n i t i v e   P r i n c i p l e s   i n   I n t e r a c t i o n  D e s i g n</vt:lpstr>
      <vt:lpstr>Review from Last Session:</vt:lpstr>
      <vt:lpstr>Session Learning Outcomes</vt:lpstr>
      <vt:lpstr>AGENDA</vt:lpstr>
      <vt:lpstr>WHAT IS THE INTERACTION DESIGN PROCESS</vt:lpstr>
      <vt:lpstr>WHAT IS THE INTERACTION DESIGN PROCESS?</vt:lpstr>
      <vt:lpstr>WHAT IS THE INTERACTION DESIGN PROCESS?</vt:lpstr>
      <vt:lpstr>INTERACTION DESIGN PROCESS FLOW</vt:lpstr>
      <vt:lpstr>MAIN ACTIVITIES</vt:lpstr>
      <vt:lpstr>MAIN ACTIVITIES</vt:lpstr>
      <vt:lpstr>MAIN ACTIVITIES</vt:lpstr>
      <vt:lpstr>MAIN ACTIVITIES</vt:lpstr>
      <vt:lpstr>COMMONLY USED METHODS</vt:lpstr>
      <vt:lpstr>COMMONLY USED METHODS</vt:lpstr>
      <vt:lpstr>USER CENTERED DESIGN</vt:lpstr>
      <vt:lpstr>1</vt:lpstr>
      <vt:lpstr>FLOWS AND ACTIVITIES IN UCD</vt:lpstr>
      <vt:lpstr>FLOWS AND ACTIVITIES IN UCD</vt:lpstr>
      <vt:lpstr>PowerPoint Presentation</vt:lpstr>
      <vt:lpstr>FLOWS AND ACTIVITIES IN UCD</vt:lpstr>
      <vt:lpstr>IN UCD, ENGAGING USERS IMPORTANT FOR…</vt:lpstr>
      <vt:lpstr>USER ENGAGEMENT FORM</vt:lpstr>
      <vt:lpstr>USER ENGAGEMENT FORM</vt:lpstr>
      <vt:lpstr>GENIUS DESIGN</vt:lpstr>
      <vt:lpstr>GENIUS DESIGN</vt:lpstr>
      <vt:lpstr>VS</vt:lpstr>
      <vt:lpstr>ACTIVITY CENTERED DESIGN</vt:lpstr>
      <vt:lpstr>PROSES ACTIVITY CENTERED DESIGN</vt:lpstr>
      <vt:lpstr>ACD CASE 1: RESTAURANTS AND ALLERGIES</vt:lpstr>
      <vt:lpstr>PowerPoint Presentation</vt:lpstr>
      <vt:lpstr>ITERATIVE DESIGN PROCESS IN ACD</vt:lpstr>
      <vt:lpstr>DESIGN SPRINT</vt:lpstr>
      <vt:lpstr>DESIGN SPRINT PROCESS FLOW</vt:lpstr>
      <vt:lpstr>PowerPoint Presentation</vt:lpstr>
      <vt:lpstr>EXAMPLES OF ACTIVITIES IN DESIGN SPRINTS (1) </vt:lpstr>
      <vt:lpstr>EXAMPLES OF ACTIVITIES IN DESIGN SPRINTS (2) </vt:lpstr>
      <vt:lpstr>EXAMPLES OF ACTIVITIES IN DESIGN SPRINTS  (3)</vt:lpstr>
      <vt:lpstr>PowerPoint Presentation</vt:lpstr>
      <vt:lpstr>ISSUES THAT MAY APPEAR</vt:lpstr>
      <vt:lpstr>WHO ARE OUR APPLICATION USER? (1)</vt:lpstr>
      <vt:lpstr>WHO ARE OUR APPLICATION USER? (2)</vt:lpstr>
      <vt:lpstr>FOR EXAMPLE: GOJEK,  WHO ARE THE STAKEHOLDERS?</vt:lpstr>
      <vt:lpstr>Driver Ojek Online?</vt:lpstr>
      <vt:lpstr>WHAT IS MEANT BY "NEED"? (1)</vt:lpstr>
      <vt:lpstr>PowerPoint Presentation</vt:lpstr>
      <vt:lpstr>HOW TO PROPOSE AN ALTERNATIVE DESIGN?</vt:lpstr>
      <vt:lpstr>PowerPoint Presentation</vt:lpstr>
      <vt:lpstr>CHOOSING AVAILABLE ALTERNATIVES (1)</vt:lpstr>
      <vt:lpstr>CHOOSING AVAILABLE ALTERNATIVES (2)</vt:lpstr>
      <vt:lpstr>Cognitive Principles in Interactive Design</vt:lpstr>
      <vt:lpstr>WHAT IS COGNITION?</vt:lpstr>
      <vt:lpstr>A mental or psychological process that occurs when a person understands or learns something</vt:lpstr>
      <vt:lpstr>PROCESSES INVOLVING COGNITION</vt:lpstr>
      <vt:lpstr>PROCESSES INVOLVING COGNITION</vt:lpstr>
      <vt:lpstr>ATENTION</vt:lpstr>
      <vt:lpstr>FACTORS AFFECTING ATTENTION</vt:lpstr>
      <vt:lpstr>Heavy-level multitaskers are easily distracted and difficult to select information</vt:lpstr>
      <vt:lpstr>PowerPoint Presentation</vt:lpstr>
      <vt:lpstr>Is it easier than the previous one?</vt:lpstr>
      <vt:lpstr>“Grouping information according to relevance will speed up the user attention process</vt:lpstr>
      <vt:lpstr>PowerPoint Presentation</vt:lpstr>
      <vt:lpstr>PowerPoint Presentation</vt:lpstr>
      <vt:lpstr>“</vt:lpstr>
      <vt:lpstr>PowerPoint Presentation</vt:lpstr>
      <vt:lpstr>PowerPoint Presentation</vt:lpstr>
      <vt:lpstr>ATTENTION AND THE 8 GOLDEN RULES</vt:lpstr>
      <vt:lpstr>PROCESSES INVOLVING COGNITION</vt:lpstr>
      <vt:lpstr>PERCEPTION</vt:lpstr>
      <vt:lpstr>PERCEPTION IN INFORMATION</vt:lpstr>
      <vt:lpstr>“It is important to understand what the user understands and apply it to the design</vt:lpstr>
      <vt:lpstr>EXAMPLES OF THE APPLICATION OF PERCEPTION</vt:lpstr>
      <vt:lpstr>PERCEPTION AND 8 GOLDEN RULES</vt:lpstr>
      <vt:lpstr>PROCESSES INVOLVING COGNITION</vt:lpstr>
      <vt:lpstr>MEMORY</vt:lpstr>
      <vt:lpstr>MEMORY RELATED ISSUES</vt:lpstr>
      <vt:lpstr>MEMORY RELATED ISSUES (1)</vt:lpstr>
      <vt:lpstr>MEMORY RELATED ISSUES (2)</vt:lpstr>
      <vt:lpstr>MEMORY RELATED ISSUES (3)</vt:lpstr>
      <vt:lpstr>MEMORY IMPLEMENTATION EXAMPLES (1)</vt:lpstr>
      <vt:lpstr>PowerPoint Presentation</vt:lpstr>
      <vt:lpstr>“Provide information or design as a user trigger to recognize</vt:lpstr>
      <vt:lpstr>MEMORY AND 8 GOLDEN RULES</vt:lpstr>
      <vt:lpstr>PROCESSES INVOLVING COGNITION</vt:lpstr>
      <vt:lpstr>LANGUAGE</vt:lpstr>
      <vt:lpstr>PROCESSES INVOLVING COGNITION</vt:lpstr>
      <vt:lpstr>METACOGNITION</vt:lpstr>
      <vt:lpstr>MENTAL MODEL</vt:lpstr>
      <vt:lpstr>Image and Analogy</vt:lpstr>
      <vt:lpstr>“Supply and demand is a mental model that represents how the economy works</vt:lpstr>
      <vt:lpstr>“</vt:lpstr>
      <vt:lpstr>SHALLOW</vt:lpstr>
      <vt:lpstr>MENTAL MODEL ISSUES</vt:lpstr>
      <vt:lpstr>DISTRIBUTED COGNITION</vt:lpstr>
      <vt:lpstr>“</vt:lpstr>
      <vt:lpstr>EXTERNAL COGNITIVE</vt:lpstr>
      <vt:lpstr>PowerPoint Presentation</vt:lpstr>
      <vt:lpstr>ANNOTATIONS AND COGNITIVE TRACING</vt:lpstr>
      <vt:lpstr>Thank You, Questions?</vt:lpstr>
      <vt:lpstr>Lab Session</vt:lpstr>
      <vt:lpstr>Assignment 2: Requirements</vt:lpstr>
      <vt:lpstr>Assignment 2: Sample Solution:</vt:lpstr>
      <vt:lpstr>Assignment 2: Submit Instruction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Bagus Kerthyayana Manuaba</dc:creator>
  <cp:lastModifiedBy>Ida Bagus Kerthyayana Manuaba</cp:lastModifiedBy>
  <cp:revision>6</cp:revision>
  <dcterms:created xsi:type="dcterms:W3CDTF">2023-09-24T03:42:15Z</dcterms:created>
  <dcterms:modified xsi:type="dcterms:W3CDTF">2023-09-26T01:08:06Z</dcterms:modified>
</cp:coreProperties>
</file>